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57" r:id="rId4"/>
    <p:sldId id="258" r:id="rId5"/>
    <p:sldId id="493" r:id="rId6"/>
    <p:sldId id="505" r:id="rId7"/>
    <p:sldId id="507" r:id="rId8"/>
    <p:sldId id="509" r:id="rId9"/>
    <p:sldId id="510" r:id="rId10"/>
    <p:sldId id="511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2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2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A5D72-C3AB-190E-90D0-DCC291B2C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4AC18-EB4E-DAFF-7C73-972E8FAFB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28BB0-FC2B-C429-2FAF-934FD9CF2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F1190-0775-56D0-91C0-FDE18BBD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C565F-DEF5-4DFC-9244-FADFD3D4DC6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DB9A-1D45-3A3C-0352-25C88171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8861E-A26D-FA71-B166-1BCE25A3A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B62EC-9590-3AB8-90F1-F91B719B7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E7191-641C-4BA6-B19B-A7377848D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2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41F4D-27D2-E7CE-4746-2E591EA8F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F7DE-D347-945E-1B4A-D3DB65937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C2E75-E22F-EEA9-945F-D8B34DC94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EC782-68A3-C114-EA78-88B5F9DE0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7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C565F-DEF5-4DFC-9244-FADFD3D4DC6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250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7D562-9900-DEA6-A74F-8B43EF71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3F57F-156C-ECB2-9B71-1C69D2A25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A703C-46C3-A004-150A-5879D3295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NZ" dirty="0"/>
            </a:br>
            <a:r>
              <a:rPr lang="en-NZ" sz="1200" dirty="0"/>
              <a:t>“We did not begin with measures. We began with why the mahi exists.”</a:t>
            </a:r>
          </a:p>
          <a:p>
            <a:br>
              <a:rPr lang="en-NZ" dirty="0"/>
            </a:br>
            <a:endParaRPr lang="en-NZ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A22C-2E6D-8E40-C7D8-C6393DB9B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C565F-DEF5-4DFC-9244-FADFD3D4DC6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9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AED21-20E4-B680-C866-07B16F62E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B6265-D93D-0649-5396-88C9E9EB4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8D9F4-E030-9DA5-1037-A80F3B28F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NZ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5210D-F048-BAA3-6A8D-AAD585136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C565F-DEF5-4DFC-9244-FADFD3D4DC6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68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308D9-F24E-17C1-2643-CD00CD38B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68C8A-D309-CA9D-8740-47CAF2ED7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768A4-E57B-3D0A-37B1-98E4F9A2B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NZ" dirty="0"/>
            </a:br>
            <a:r>
              <a:rPr lang="en-NZ" sz="1200" dirty="0"/>
              <a:t>“This is mixed evidence with a purpose, not data collection for sport.”</a:t>
            </a:r>
          </a:p>
          <a:p>
            <a:br>
              <a:rPr lang="en-NZ" dirty="0"/>
            </a:br>
            <a:endParaRPr lang="en-NZ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DA3F-20D8-3FCA-1356-63561DD6E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C565F-DEF5-4DFC-9244-FADFD3D4DC6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1007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C8686-B4B4-B7B4-C0D3-8C85008F3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454FA-8223-3AFA-4AC4-7F65E176E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4E6C8-550D-3B08-8502-C9F88509E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“If the evidence does not change practice, it is just admin with a lanyard.”</a:t>
            </a:r>
            <a:br>
              <a:rPr lang="en-NZ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C3292-1211-FBCB-B24B-18B0AF06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C565F-DEF5-4DFC-9244-FADFD3D4DC6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76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7C1-9409-466B-B4AF-9CC4218E2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00" y="1109189"/>
            <a:ext cx="2678400" cy="9971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Title placeholder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441E4-AEA2-415B-A295-86231D38EE42}"/>
              </a:ext>
            </a:extLst>
          </p:cNvPr>
          <p:cNvSpPr/>
          <p:nvPr userDrawn="1"/>
        </p:nvSpPr>
        <p:spPr>
          <a:xfrm>
            <a:off x="211849" y="891759"/>
            <a:ext cx="89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D4930A-0999-44DA-8EA9-BBFF6B427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7300" y="1162049"/>
            <a:ext cx="7734300" cy="2877711"/>
          </a:xfrm>
        </p:spPr>
        <p:txBody>
          <a:bodyPr numCol="2" spcCol="360000">
            <a:sp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/>
            </a:lvl1pPr>
            <a:lvl2pPr marL="266700" indent="-266700">
              <a:spcAft>
                <a:spcPts val="2000"/>
              </a:spcAft>
              <a:defRPr/>
            </a:lvl2pPr>
            <a:lvl3pPr marL="533400" indent="-266700">
              <a:spcAft>
                <a:spcPts val="2000"/>
              </a:spcAft>
              <a:defRPr/>
            </a:lvl3pPr>
            <a:lvl4pPr marL="812800" indent="-279400">
              <a:spcAft>
                <a:spcPts val="2000"/>
              </a:spcAft>
              <a:defRPr/>
            </a:lvl4pPr>
            <a:lvl5pPr marL="1079500" indent="-266700">
              <a:spcAft>
                <a:spcPts val="2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4CA4EB-6F28-4AC4-AE19-6BDC3EE9AD34}"/>
              </a:ext>
            </a:extLst>
          </p:cNvPr>
          <p:cNvGrpSpPr/>
          <p:nvPr userDrawn="1"/>
        </p:nvGrpSpPr>
        <p:grpSpPr>
          <a:xfrm>
            <a:off x="122400" y="5966240"/>
            <a:ext cx="2678400" cy="688877"/>
            <a:chOff x="333910" y="314325"/>
            <a:chExt cx="3190340" cy="963458"/>
          </a:xfrm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1ED3DCFB-B2CA-4FEF-A878-10C3F3B6E682}"/>
                </a:ext>
              </a:extLst>
            </p:cNvPr>
            <p:cNvSpPr/>
            <p:nvPr userDrawn="1"/>
          </p:nvSpPr>
          <p:spPr>
            <a:xfrm>
              <a:off x="333910" y="314325"/>
              <a:ext cx="3190340" cy="9634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red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3D2FF66A-5DA3-4671-801B-808AE26A71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1" y="532405"/>
              <a:ext cx="2861518" cy="527298"/>
            </a:xfrm>
            <a:prstGeom prst="rect">
              <a:avLst/>
            </a:prstGeom>
          </p:spPr>
        </p:pic>
      </p:grpSp>
      <p:pic>
        <p:nvPicPr>
          <p:cNvPr id="3" name="Picture 2" descr="A screenshot of a screen&#10;&#10;Description automatically generated">
            <a:extLst>
              <a:ext uri="{FF2B5EF4-FFF2-40B4-BE49-F238E27FC236}">
                <a16:creationId xmlns:a16="http://schemas.microsoft.com/office/drawing/2014/main" id="{85BC4B52-091C-85D1-58D1-D95CBB773E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0479" y="2673270"/>
            <a:ext cx="4133439" cy="24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6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hyperlink" Target="http://www.tuhonoimpact.n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pic>
        <p:nvPicPr>
          <p:cNvPr id="4" name="Image 1" descr="/mnt/data/pptx_extract/ppt/media/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566928"/>
            <a:ext cx="2926080" cy="521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8680" y="1828800"/>
            <a:ext cx="6629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F2933"/>
                </a:solidFill>
              </a:rPr>
              <a:t>Simple, Shared Ways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1F2933"/>
                </a:solidFill>
              </a:rPr>
              <a:t>to Show the Difference We Make</a:t>
            </a:r>
            <a:endParaRPr lang="en-US" sz="3600" dirty="0"/>
          </a:p>
        </p:txBody>
      </p:sp>
      <p:sp>
        <p:nvSpPr>
          <p:cNvPr id="6" name="Text 2"/>
          <p:cNvSpPr/>
          <p:nvPr/>
        </p:nvSpPr>
        <p:spPr>
          <a:xfrm>
            <a:off x="896112" y="3456432"/>
            <a:ext cx="4754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6B3A"/>
                </a:solidFill>
              </a:rPr>
              <a:t>ACE Conference 29 May 2026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896112" y="4187952"/>
            <a:ext cx="5760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B7280"/>
                </a:solidFill>
              </a:rPr>
              <a:t>A practical Tūhono Impact workshop for adult and community education providers</a:t>
            </a:r>
            <a:endParaRPr lang="en-US" sz="2000" dirty="0"/>
          </a:p>
        </p:txBody>
      </p:sp>
      <p:pic>
        <p:nvPicPr>
          <p:cNvPr id="8" name="Image 2" descr="/mnt/data/pptx_extract/ppt/media/image11.png"/>
          <p:cNvPicPr>
            <a:picLocks noChangeAspect="1"/>
          </p:cNvPicPr>
          <p:nvPr/>
        </p:nvPicPr>
        <p:blipFill>
          <a:blip r:embed="rId4">
            <a:alphaModFix amt="98000"/>
          </a:blip>
          <a:stretch>
            <a:fillRect/>
          </a:stretch>
        </p:blipFill>
        <p:spPr>
          <a:xfrm>
            <a:off x="7726680" y="1492987"/>
            <a:ext cx="3108960" cy="2774747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896112" y="5212080"/>
            <a:ext cx="2194560" cy="45720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5"/>
          <p:cNvSpPr/>
          <p:nvPr/>
        </p:nvSpPr>
        <p:spPr>
          <a:xfrm>
            <a:off x="896112" y="5394960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80 minutes | light-touch evidence | provider-facing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BD4C2-4F6F-53E9-0F46-1EFB05020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C5F0-FAED-4D64-F6D9-E9CBBFDC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18" y="530363"/>
            <a:ext cx="2170239" cy="4023360"/>
          </a:xfrm>
        </p:spPr>
        <p:txBody>
          <a:bodyPr/>
          <a:lstStyle/>
          <a:p>
            <a:r>
              <a:rPr lang="en-NZ" b="1" dirty="0">
                <a:solidFill>
                  <a:srgbClr val="008318"/>
                </a:solidFill>
              </a:rPr>
              <a:t>Step 5</a:t>
            </a:r>
            <a:endParaRPr lang="en-US" b="1" dirty="0">
              <a:solidFill>
                <a:srgbClr val="00831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A5BEB-37D1-77B6-2F9B-4F8703DCF22D}"/>
              </a:ext>
            </a:extLst>
          </p:cNvPr>
          <p:cNvSpPr txBox="1"/>
          <p:nvPr/>
        </p:nvSpPr>
        <p:spPr>
          <a:xfrm>
            <a:off x="2967093" y="308896"/>
            <a:ext cx="89240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008318"/>
                </a:solidFill>
              </a:rPr>
              <a:t>Te Kete Hauhake | Communication and Sharing </a:t>
            </a:r>
          </a:p>
          <a:p>
            <a:endParaRPr lang="en-NZ" sz="2400" b="1" dirty="0">
              <a:solidFill>
                <a:srgbClr val="008318"/>
              </a:solidFill>
            </a:endParaRPr>
          </a:p>
          <a:p>
            <a:r>
              <a:rPr lang="en-NZ" sz="2400" b="1" dirty="0">
                <a:solidFill>
                  <a:srgbClr val="008318"/>
                </a:solidFill>
              </a:rPr>
              <a:t>Example: One-page impact snapshot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Board reporting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Funder conversation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Staff reflection </a:t>
            </a:r>
          </a:p>
          <a:p>
            <a:endParaRPr lang="en-NZ" sz="2200" b="1" dirty="0"/>
          </a:p>
          <a:p>
            <a:r>
              <a:rPr lang="en-NZ" sz="2200" b="1" dirty="0"/>
              <a:t>Why this format</a:t>
            </a:r>
            <a:endParaRPr lang="en-N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Proportionate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Credible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Quick to read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Able to hold both evidence and meaning </a:t>
            </a:r>
          </a:p>
          <a:p>
            <a:endParaRPr lang="en-NZ" sz="2200" b="1" dirty="0"/>
          </a:p>
          <a:p>
            <a:r>
              <a:rPr lang="en-NZ" sz="2200" b="1" dirty="0"/>
              <a:t>Key principle</a:t>
            </a:r>
            <a:br>
              <a:rPr lang="en-NZ" sz="2200" dirty="0"/>
            </a:br>
            <a:r>
              <a:rPr lang="en-NZ" sz="2200" dirty="0"/>
              <a:t>The snapshot shows both measurement and meaning</a:t>
            </a:r>
          </a:p>
          <a:p>
            <a:endParaRPr lang="en-NZ" sz="2200" dirty="0"/>
          </a:p>
          <a:p>
            <a:endParaRPr lang="en-NZ" sz="2400" dirty="0"/>
          </a:p>
        </p:txBody>
      </p:sp>
      <p:pic>
        <p:nvPicPr>
          <p:cNvPr id="3" name="Picture 2" descr="A basket full of vegetables&#10;&#10;AI-generated content may be incorrect.">
            <a:extLst>
              <a:ext uri="{FF2B5EF4-FFF2-40B4-BE49-F238E27FC236}">
                <a16:creationId xmlns:a16="http://schemas.microsoft.com/office/drawing/2014/main" id="{A55F929E-E09D-2A97-7E6D-7011BDF3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75" r="12193" b="2"/>
          <a:stretch>
            <a:fillRect/>
          </a:stretch>
        </p:blipFill>
        <p:spPr>
          <a:xfrm>
            <a:off x="9224907" y="1028961"/>
            <a:ext cx="1247551" cy="20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384048"/>
            <a:ext cx="9144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A000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PULSE CHECK SNAPSHOT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960120" y="658368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providers told us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005840" y="1298448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Small sample, strong steer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05840" y="1627632"/>
            <a:ext cx="6217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</a:rPr>
              <a:t>The pulse check points to a practical starting point, not a sector-wide verdict.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1143000" y="2121408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Connection / less isolation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794760" y="2121408"/>
            <a:ext cx="4389120" cy="210312"/>
          </a:xfrm>
          <a:prstGeom prst="roundRect">
            <a:avLst>
              <a:gd name="adj" fmla="val 26087"/>
            </a:avLst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275320" y="210312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F2933"/>
                </a:solidFill>
              </a:rPr>
              <a:t>8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1143000" y="2624328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Confidence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794760" y="2624328"/>
            <a:ext cx="3291840" cy="210312"/>
          </a:xfrm>
          <a:prstGeom prst="roundRect">
            <a:avLst>
              <a:gd name="adj" fmla="val 26087"/>
            </a:avLst>
          </a:prstGeom>
          <a:solidFill>
            <a:srgbClr val="17724B"/>
          </a:solidFill>
          <a:ln w="12700">
            <a:solidFill>
              <a:srgbClr val="1772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275320" y="260604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F2933"/>
                </a:solidFill>
              </a:rPr>
              <a:t>6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1143000" y="3127248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Skills or knowledge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3794760" y="3127248"/>
            <a:ext cx="2743200" cy="210312"/>
          </a:xfrm>
          <a:prstGeom prst="roundRect">
            <a:avLst>
              <a:gd name="adj" fmla="val 26087"/>
            </a:avLst>
          </a:prstGeom>
          <a:solidFill>
            <a:srgbClr val="16445D"/>
          </a:solidFill>
          <a:ln w="12700">
            <a:solidFill>
              <a:srgbClr val="1644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275320" y="310896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F2933"/>
                </a:solidFill>
              </a:rPr>
              <a:t>5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1143000" y="3630168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Personal goal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3794760" y="3630168"/>
            <a:ext cx="2743200" cy="210312"/>
          </a:xfrm>
          <a:prstGeom prst="roundRect">
            <a:avLst>
              <a:gd name="adj" fmla="val 26087"/>
            </a:avLst>
          </a:prstGeom>
          <a:solidFill>
            <a:srgbClr val="16445D"/>
          </a:solidFill>
          <a:ln w="12700">
            <a:solidFill>
              <a:srgbClr val="1644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8275320" y="36118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F2933"/>
                </a:solidFill>
              </a:rPr>
              <a:t>5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1143000" y="4133088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Participation / keep coming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3794760" y="4133088"/>
            <a:ext cx="2194560" cy="210312"/>
          </a:xfrm>
          <a:prstGeom prst="roundRect">
            <a:avLst>
              <a:gd name="adj" fmla="val 26087"/>
            </a:avLst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275320" y="4114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F2933"/>
                </a:solidFill>
              </a:rPr>
              <a:t>4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1143000" y="4636008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Meaningful next step</a:t>
            </a:r>
            <a:endParaRPr lang="en-US" sz="1050" dirty="0"/>
          </a:p>
        </p:txBody>
      </p:sp>
      <p:sp>
        <p:nvSpPr>
          <p:cNvPr id="24" name="Shape 21"/>
          <p:cNvSpPr/>
          <p:nvPr/>
        </p:nvSpPr>
        <p:spPr>
          <a:xfrm>
            <a:off x="3794760" y="4636008"/>
            <a:ext cx="2194560" cy="210312"/>
          </a:xfrm>
          <a:prstGeom prst="roundRect">
            <a:avLst>
              <a:gd name="adj" fmla="val 26087"/>
            </a:avLst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8275320" y="461772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F2933"/>
                </a:solidFill>
              </a:rPr>
              <a:t>4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8823960" y="2121408"/>
            <a:ext cx="2377440" cy="2103120"/>
          </a:xfrm>
          <a:prstGeom prst="roundRect">
            <a:avLst>
              <a:gd name="adj" fmla="val 6522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8823960" y="2121408"/>
            <a:ext cx="73152" cy="2103120"/>
          </a:xfrm>
          <a:prstGeom prst="rect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9025128" y="2286000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6B3A"/>
                </a:solidFill>
              </a:rPr>
              <a:t>Clear message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9025128" y="2688336"/>
            <a:ext cx="2057400" cy="13898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Providers value connection, confidence and participation, but want any shared approach to stay simple, flexible and low-burden.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Start where meaning and manageability overlap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143000" y="1874520"/>
            <a:ext cx="2834640" cy="2331720"/>
          </a:xfrm>
          <a:prstGeom prst="roundRect">
            <a:avLst>
              <a:gd name="adj" fmla="val 5882"/>
            </a:avLst>
          </a:prstGeom>
          <a:solidFill>
            <a:srgbClr val="E9F4EE"/>
          </a:solidFill>
          <a:ln w="12700">
            <a:solidFill>
              <a:srgbClr val="BFD7C8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508760" y="2240280"/>
            <a:ext cx="2103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B6B3A"/>
                </a:solidFill>
              </a:rPr>
              <a:t>What matters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508760" y="2788920"/>
            <a:ext cx="210312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F2933"/>
                </a:solidFill>
              </a:rPr>
              <a:t>Connection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2933"/>
                </a:solidFill>
              </a:rPr>
              <a:t>Confidence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2933"/>
                </a:solidFill>
              </a:rPr>
              <a:t>Personal progress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160520" y="278892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6B7280"/>
                </a:solidFill>
              </a:rPr>
              <a:t>+</a:t>
            </a:r>
            <a:endParaRPr lang="en-US" sz="2600" dirty="0"/>
          </a:p>
        </p:txBody>
      </p:sp>
      <p:sp>
        <p:nvSpPr>
          <p:cNvPr id="9" name="Shape 6"/>
          <p:cNvSpPr/>
          <p:nvPr/>
        </p:nvSpPr>
        <p:spPr>
          <a:xfrm>
            <a:off x="4709160" y="1874520"/>
            <a:ext cx="2834640" cy="2331720"/>
          </a:xfrm>
          <a:prstGeom prst="roundRect">
            <a:avLst>
              <a:gd name="adj" fmla="val 5882"/>
            </a:avLst>
          </a:prstGeom>
          <a:solidFill>
            <a:srgbClr val="F6E5E1"/>
          </a:solidFill>
          <a:ln w="12700">
            <a:solidFill>
              <a:srgbClr val="E5C6C0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983480" y="2240280"/>
            <a:ext cx="2286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A00048"/>
                </a:solidFill>
              </a:rPr>
              <a:t>What is manageable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4983480" y="2788920"/>
            <a:ext cx="22860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F2933"/>
                </a:solidFill>
              </a:rPr>
              <a:t>Attendance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2933"/>
                </a:solidFill>
              </a:rPr>
              <a:t>Short feedback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2933"/>
                </a:solidFill>
              </a:rPr>
              <a:t>Tutor observation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790688" y="2788920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6B7280"/>
                </a:solidFill>
              </a:rPr>
              <a:t>→</a:t>
            </a:r>
            <a:endParaRPr lang="en-US" sz="2600" dirty="0"/>
          </a:p>
        </p:txBody>
      </p:sp>
      <p:sp>
        <p:nvSpPr>
          <p:cNvPr id="13" name="Shape 10"/>
          <p:cNvSpPr/>
          <p:nvPr/>
        </p:nvSpPr>
        <p:spPr>
          <a:xfrm>
            <a:off x="8430768" y="1874520"/>
            <a:ext cx="2468880" cy="2331720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 w="12700">
            <a:solidFill>
              <a:srgbClr val="BFD7C8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732520" y="2487168"/>
            <a:ext cx="1874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B6B3A"/>
                </a:solidFill>
              </a:rPr>
              <a:t>Useful shared practice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8732520" y="3337560"/>
            <a:ext cx="1874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</a:rPr>
              <a:t>small • clear • doable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1325880" y="548640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6B3A"/>
                </a:solidFill>
              </a:rPr>
              <a:t>A shared approach works only if it honours both sides.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Tūhono Impact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05840" y="1143000"/>
            <a:ext cx="3840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A00048"/>
                </a:solidFill>
              </a:rPr>
              <a:t>Five practical questions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1051560" y="2148840"/>
            <a:ext cx="960120" cy="96012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389888" y="235000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40080" y="3273552"/>
            <a:ext cx="17830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matters most?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2057400" y="2624328"/>
            <a:ext cx="1143000" cy="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291840" y="1783080"/>
            <a:ext cx="960120" cy="960120"/>
          </a:xfrm>
          <a:prstGeom prst="ellipse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630168" y="198424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2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2880360" y="2907792"/>
            <a:ext cx="17830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change are we hoping to see?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297680" y="2258568"/>
            <a:ext cx="1143000" cy="27432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532120" y="2148840"/>
            <a:ext cx="960120" cy="96012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870448" y="235000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3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5120640" y="3273552"/>
            <a:ext cx="17830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do we already notice?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6537960" y="2624328"/>
            <a:ext cx="1143000" cy="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7772400" y="1783080"/>
            <a:ext cx="960120" cy="960120"/>
          </a:xfrm>
          <a:prstGeom prst="ellipse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8110728" y="198424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7360920" y="2907792"/>
            <a:ext cx="17830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do we already have?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8778240" y="2258568"/>
            <a:ext cx="1143000" cy="27432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10012680" y="2148840"/>
            <a:ext cx="960120" cy="96012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351008" y="235000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5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9601200" y="3273552"/>
            <a:ext cx="17830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3"/>
                </a:solidFill>
              </a:rPr>
              <a:t>How could we use this learning?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2057400" y="5166360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6B3A"/>
                </a:solidFill>
              </a:rPr>
              <a:t>The framework is the quiet spine, not the spotlight.</a:t>
            </a:r>
            <a:endParaRPr lang="en-US" sz="2400" dirty="0"/>
          </a:p>
        </p:txBody>
      </p:sp>
      <p:sp>
        <p:nvSpPr>
          <p:cNvPr id="26" name="Text 23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Three shared signs to test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051560" y="1600200"/>
            <a:ext cx="2971800" cy="324612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D6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252728" y="1828800"/>
            <a:ext cx="685800" cy="68580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463040" y="1975104"/>
            <a:ext cx="182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1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252728" y="26974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6B3A"/>
                </a:solidFill>
              </a:rPr>
              <a:t>Connection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252728" y="3154680"/>
            <a:ext cx="2514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Learners feel more connected / less isolated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252728" y="3977640"/>
            <a:ext cx="2514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welcomed • peer support • less alone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480560" y="1600200"/>
            <a:ext cx="2971800" cy="324612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D6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681728" y="1828800"/>
            <a:ext cx="685800" cy="685800"/>
          </a:xfrm>
          <a:prstGeom prst="ellipse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4892040" y="1975104"/>
            <a:ext cx="182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2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681728" y="26974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A00048"/>
                </a:solidFill>
              </a:rPr>
              <a:t>Confidence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4681728" y="3154680"/>
            <a:ext cx="2514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Learners grow in confidence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4681728" y="3977640"/>
            <a:ext cx="2514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speak up • ask • try • take a next step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7909560" y="1600200"/>
            <a:ext cx="2971800" cy="324612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D6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8110728" y="1828800"/>
            <a:ext cx="685800" cy="685800"/>
          </a:xfrm>
          <a:prstGeom prst="ellipse">
            <a:avLst/>
          </a:prstGeom>
          <a:solidFill>
            <a:srgbClr val="16445D"/>
          </a:solidFill>
          <a:ln w="12700">
            <a:solidFill>
              <a:srgbClr val="1644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8321040" y="1975104"/>
            <a:ext cx="182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3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8110728" y="26974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6445D"/>
                </a:solidFill>
              </a:rPr>
              <a:t>Participation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8110728" y="3154680"/>
            <a:ext cx="2514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Learners take part and keep coming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8110728" y="3977640"/>
            <a:ext cx="2514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attend • stay involved • continue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1051560" y="534924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6B3A"/>
                </a:solidFill>
              </a:rPr>
              <a:t>These are a starting point, not a decree.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Shared sign 1: Connection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05840" y="1280160"/>
            <a:ext cx="68580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F2933"/>
                </a:solidFill>
              </a:rPr>
              <a:t>Learners feel more connected and less isolated.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1051560" y="2148840"/>
            <a:ext cx="1737360" cy="329184"/>
          </a:xfrm>
          <a:prstGeom prst="roundRect">
            <a:avLst>
              <a:gd name="adj" fmla="val 50000"/>
            </a:avLst>
          </a:prstGeom>
          <a:solidFill>
            <a:srgbClr val="E9F4EE"/>
          </a:solidFill>
          <a:ln w="12700">
            <a:solidFill>
              <a:srgbClr val="E9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124712" y="2221992"/>
            <a:ext cx="15910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B6B3A"/>
                </a:solidFill>
              </a:rPr>
              <a:t>feel welcomed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108960" y="2148840"/>
            <a:ext cx="1737360" cy="329184"/>
          </a:xfrm>
          <a:prstGeom prst="roundRect">
            <a:avLst>
              <a:gd name="adj" fmla="val 50000"/>
            </a:avLst>
          </a:prstGeom>
          <a:solidFill>
            <a:srgbClr val="F4EBDD"/>
          </a:solidFill>
          <a:ln w="12700">
            <a:solidFill>
              <a:srgbClr val="F4EB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182112" y="2221992"/>
            <a:ext cx="15910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A00048"/>
                </a:solidFill>
              </a:rPr>
              <a:t>build relationships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5166360" y="2148840"/>
            <a:ext cx="1737360" cy="329184"/>
          </a:xfrm>
          <a:prstGeom prst="roundRect">
            <a:avLst>
              <a:gd name="adj" fmla="val 50000"/>
            </a:avLst>
          </a:prstGeom>
          <a:solidFill>
            <a:srgbClr val="E9F4EE"/>
          </a:solidFill>
          <a:ln w="12700">
            <a:solidFill>
              <a:srgbClr val="E9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239512" y="2221992"/>
            <a:ext cx="15910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B6B3A"/>
                </a:solidFill>
              </a:rPr>
              <a:t>support each other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7223760" y="2148840"/>
            <a:ext cx="1737360" cy="329184"/>
          </a:xfrm>
          <a:prstGeom prst="roundRect">
            <a:avLst>
              <a:gd name="adj" fmla="val 50000"/>
            </a:avLst>
          </a:prstGeom>
          <a:solidFill>
            <a:srgbClr val="F4EBDD"/>
          </a:solidFill>
          <a:ln w="12700">
            <a:solidFill>
              <a:srgbClr val="F4EB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296912" y="2221992"/>
            <a:ext cx="15910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A00048"/>
                </a:solidFill>
              </a:rPr>
              <a:t>return because they belong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1051560" y="3063240"/>
            <a:ext cx="2971800" cy="20574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051560" y="3063240"/>
            <a:ext cx="73152" cy="2057400"/>
          </a:xfrm>
          <a:prstGeom prst="rect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1252728" y="3227832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B6B3A"/>
                </a:solidFill>
              </a:rPr>
              <a:t>What you might hear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1252728" y="3630168"/>
            <a:ext cx="2651760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“I’ve met people here.”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“I don’t feel so alone.”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“I look forward to this group.”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4343400" y="3063240"/>
            <a:ext cx="2971800" cy="20574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4343400" y="3063240"/>
            <a:ext cx="73152" cy="2057400"/>
          </a:xfrm>
          <a:prstGeom prst="rect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4544568" y="3227832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B6B3A"/>
                </a:solidFill>
              </a:rPr>
              <a:t>What you might notice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4544568" y="3630168"/>
            <a:ext cx="2651760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Learners talk more easily, help each other, or stay after the session to connect.</a:t>
            </a:r>
            <a:endParaRPr lang="en-US" sz="1300" dirty="0"/>
          </a:p>
        </p:txBody>
      </p:sp>
      <p:pic>
        <p:nvPicPr>
          <p:cNvPr id="22" name="Image 1" descr="/mnt/data/pptx_extract/ppt/media/image10.png"/>
          <p:cNvPicPr>
            <a:picLocks noChangeAspect="1"/>
          </p:cNvPicPr>
          <p:nvPr/>
        </p:nvPicPr>
        <p:blipFill>
          <a:blip r:embed="rId4">
            <a:alphaModFix amt="97000"/>
          </a:blip>
          <a:stretch>
            <a:fillRect/>
          </a:stretch>
        </p:blipFill>
        <p:spPr>
          <a:xfrm>
            <a:off x="8001000" y="2571350"/>
            <a:ext cx="2331720" cy="2081060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Shared sign 2: Confidence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05840" y="1280160"/>
            <a:ext cx="7589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F2933"/>
                </a:solidFill>
              </a:rPr>
              <a:t>Learners feel more able to speak, ask, try and take a next step.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1143000" y="2377440"/>
            <a:ext cx="2560320" cy="1417320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143000" y="2377440"/>
            <a:ext cx="73152" cy="1417320"/>
          </a:xfrm>
          <a:prstGeom prst="rect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344168" y="2542032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6B7280"/>
                </a:solidFill>
              </a:rPr>
              <a:t>Before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344168" y="2944368"/>
            <a:ext cx="2240280" cy="7040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F2933"/>
                </a:solidFill>
              </a:rPr>
              <a:t>quiet, unsure, watching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3813048" y="2761488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6B3A"/>
                </a:solidFill>
              </a:rPr>
              <a:t>→</a:t>
            </a:r>
            <a:endParaRPr lang="en-US" sz="2000" dirty="0"/>
          </a:p>
        </p:txBody>
      </p:sp>
      <p:sp>
        <p:nvSpPr>
          <p:cNvPr id="11" name="Shape 8"/>
          <p:cNvSpPr/>
          <p:nvPr/>
        </p:nvSpPr>
        <p:spPr>
          <a:xfrm>
            <a:off x="4206240" y="2377440"/>
            <a:ext cx="2560320" cy="1417320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206240" y="2377440"/>
            <a:ext cx="73152" cy="1417320"/>
          </a:xfrm>
          <a:prstGeom prst="rect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4407408" y="2542032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B6B3A"/>
                </a:solidFill>
              </a:rPr>
              <a:t>During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407408" y="2944368"/>
            <a:ext cx="2240280" cy="7040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F2933"/>
                </a:solidFill>
              </a:rPr>
              <a:t>asks a question, joins in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876288" y="2761488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6B3A"/>
                </a:solidFill>
              </a:rPr>
              <a:t>→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7269480" y="2377440"/>
            <a:ext cx="2560320" cy="1417320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7269480" y="2377440"/>
            <a:ext cx="73152" cy="1417320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470648" y="2542032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After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470648" y="2944368"/>
            <a:ext cx="2240280" cy="7040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F2933"/>
                </a:solidFill>
              </a:rPr>
              <a:t>tries something new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143000" y="457200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B6B3A"/>
                </a:solidFill>
              </a:rPr>
              <a:t>A learner saying “I can do this now” may be small in words and large in consequence.</a:t>
            </a:r>
            <a:endParaRPr lang="en-US" sz="1900" dirty="0"/>
          </a:p>
        </p:txBody>
      </p:sp>
      <p:sp>
        <p:nvSpPr>
          <p:cNvPr id="21" name="Text 18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Shared sign 3: Taking part and keeping coming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05840" y="1280160"/>
            <a:ext cx="7955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F2933"/>
                </a:solidFill>
              </a:rPr>
              <a:t>Learners attend, stay involved and continue participating as much as they can.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1051560" y="2148840"/>
            <a:ext cx="7680960" cy="868680"/>
          </a:xfrm>
          <a:prstGeom prst="roundRect">
            <a:avLst>
              <a:gd name="adj" fmla="val 18947"/>
            </a:avLst>
          </a:prstGeom>
          <a:solidFill>
            <a:srgbClr val="E9F4EE"/>
          </a:solidFill>
          <a:ln w="12700">
            <a:solidFill>
              <a:srgbClr val="E9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325880" y="2331719"/>
            <a:ext cx="7132320" cy="4646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B6B3A"/>
                </a:solidFill>
              </a:rPr>
              <a:t>“</a:t>
            </a:r>
            <a:r>
              <a:rPr lang="en-US" sz="2100" b="1" dirty="0">
                <a:solidFill>
                  <a:srgbClr val="0B6B3A"/>
                </a:solidFill>
              </a:rPr>
              <a:t>Keep coming” is about ongoing participation in the current learning opportunity, not only returning for a new one.</a:t>
            </a:r>
            <a:endParaRPr lang="en-US" sz="2100" dirty="0"/>
          </a:p>
        </p:txBody>
      </p:sp>
      <p:sp>
        <p:nvSpPr>
          <p:cNvPr id="8" name="Shape 5"/>
          <p:cNvSpPr/>
          <p:nvPr/>
        </p:nvSpPr>
        <p:spPr>
          <a:xfrm>
            <a:off x="1143000" y="3703320"/>
            <a:ext cx="438912" cy="438912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14400" y="42519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</a:rPr>
              <a:t>Week 1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1600200" y="3913632"/>
            <a:ext cx="84124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2468880" y="3703320"/>
            <a:ext cx="438912" cy="438912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2240280" y="42519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</a:rPr>
              <a:t>Week 2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2926080" y="3913632"/>
            <a:ext cx="84124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3794760" y="3703320"/>
            <a:ext cx="438912" cy="438912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566160" y="42519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</a:rPr>
              <a:t>Week 3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4251960" y="3913632"/>
            <a:ext cx="84124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5120640" y="3703320"/>
            <a:ext cx="438912" cy="438912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892040" y="42519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</a:rPr>
              <a:t>Week 4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5577840" y="3913632"/>
            <a:ext cx="84124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6446520" y="3703320"/>
            <a:ext cx="438912" cy="438912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217920" y="42519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</a:rPr>
              <a:t>Week 5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6903720" y="3913632"/>
            <a:ext cx="84124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7772400" y="3703320"/>
            <a:ext cx="438912" cy="438912"/>
          </a:xfrm>
          <a:prstGeom prst="ellipse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7543800" y="42519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</a:rPr>
              <a:t>Week 6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8869680" y="3310128"/>
            <a:ext cx="2148840" cy="16002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8869680" y="3310128"/>
            <a:ext cx="73152" cy="1600200"/>
          </a:xfrm>
          <a:prstGeom prst="rect">
            <a:avLst/>
          </a:prstGeom>
          <a:solidFill>
            <a:srgbClr val="16445D"/>
          </a:solidFill>
          <a:ln w="12700">
            <a:solidFill>
              <a:srgbClr val="1644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9070848" y="3474720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6445D"/>
                </a:solidFill>
              </a:rPr>
              <a:t>What this helps show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9070848" y="3877056"/>
            <a:ext cx="1828800" cy="886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F2933"/>
                </a:solidFill>
              </a:rPr>
              <a:t>Retention, engagement and what helps people stay involved.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Tiny evidence lanterns, not a stadium lighting rig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05840" y="1234440"/>
            <a:ext cx="8412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3"/>
                </a:solidFill>
              </a:rPr>
              <a:t>Evidence can be counted, noticed, heard or shown.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1051560" y="2331720"/>
            <a:ext cx="2148840" cy="2514600"/>
          </a:xfrm>
          <a:prstGeom prst="roundRect">
            <a:avLst>
              <a:gd name="adj" fmla="val 6383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234440" y="260604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445D"/>
                </a:solidFill>
              </a:rPr>
              <a:t>Counted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234440" y="3154680"/>
            <a:ext cx="178308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attendance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enrolment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participation patterns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3566160" y="2331720"/>
            <a:ext cx="2148840" cy="2514600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749040" y="260604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6B3A"/>
                </a:solidFill>
              </a:rPr>
              <a:t>Noticed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3749040" y="3154680"/>
            <a:ext cx="178308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tutor observation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peer support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confidence shifts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6080760" y="2331720"/>
            <a:ext cx="2148840" cy="2514600"/>
          </a:xfrm>
          <a:prstGeom prst="roundRect">
            <a:avLst>
              <a:gd name="adj" fmla="val 6383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263640" y="260604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A00048"/>
                </a:solidFill>
              </a:rPr>
              <a:t>Heard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6263640" y="3154680"/>
            <a:ext cx="178308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learner quote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one check-out question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informal comment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8595360" y="2331720"/>
            <a:ext cx="2148840" cy="2514600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778240" y="260604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7724B"/>
                </a:solidFill>
              </a:rPr>
              <a:t>Shown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8778240" y="3154680"/>
            <a:ext cx="178308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photo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learner work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F2933"/>
                </a:solidFill>
              </a:rPr>
              <a:t>reflection wall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1097280" y="5349240"/>
            <a:ext cx="8961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6B3A"/>
                </a:solidFill>
              </a:rPr>
              <a:t>Pick one method that fits your setting. Keep it only if it helps.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simple method menu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051560" y="160020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216152" y="185623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6B3A"/>
                </a:solidFill>
              </a:rPr>
              <a:t>Attendance pattern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3566160" y="160020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730752" y="185623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A00048"/>
                </a:solidFill>
              </a:rPr>
              <a:t>One check-out question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6080760" y="160020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245352" y="185623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6B3A"/>
                </a:solidFill>
              </a:rPr>
              <a:t>Tutor observation note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8595360" y="160020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759952" y="185623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A00048"/>
                </a:solidFill>
              </a:rPr>
              <a:t>Learner quote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1051560" y="310896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216152" y="336499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6B3A"/>
                </a:solidFill>
              </a:rPr>
              <a:t>Before / after card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3566160" y="310896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3730752" y="336499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A00048"/>
                </a:solidFill>
              </a:rPr>
              <a:t>Photo or work sample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080760" y="310896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245352" y="336499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6B3A"/>
                </a:solidFill>
              </a:rPr>
              <a:t>Group reflection wall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8595360" y="3108960"/>
            <a:ext cx="2148840" cy="1143000"/>
          </a:xfrm>
          <a:prstGeom prst="roundRect">
            <a:avLst>
              <a:gd name="adj" fmla="val 12000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8759952" y="336499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A00048"/>
                </a:solidFill>
              </a:rPr>
              <a:t>Follow-up text or email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1051560" y="5120640"/>
            <a:ext cx="9144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6B3A"/>
                </a:solidFill>
              </a:rPr>
              <a:t>The invitation: one change, one method, one next step.</a:t>
            </a:r>
            <a:endParaRPr lang="en-US" sz="2400" dirty="0"/>
          </a:p>
        </p:txBody>
      </p:sp>
      <p:sp>
        <p:nvSpPr>
          <p:cNvPr id="22" name="Text 19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3AA37-1B54-6D05-3D17-A1F9906D8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6D39DBC-C28F-B5D7-E4C7-E1ABA3BB9E57}"/>
              </a:ext>
            </a:extLst>
          </p:cNvPr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>
            <a:extLst>
              <a:ext uri="{FF2B5EF4-FFF2-40B4-BE49-F238E27FC236}">
                <a16:creationId xmlns:a16="http://schemas.microsoft.com/office/drawing/2014/main" id="{A1356AF9-6AE8-BF21-EFFE-3E443219BA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pic>
        <p:nvPicPr>
          <p:cNvPr id="4" name="Image 1" descr="/mnt/data/pptx_extract/ppt/media/image6.png">
            <a:extLst>
              <a:ext uri="{FF2B5EF4-FFF2-40B4-BE49-F238E27FC236}">
                <a16:creationId xmlns:a16="http://schemas.microsoft.com/office/drawing/2014/main" id="{1E7CD7A7-B7A0-5B6A-EFEE-507A42EC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566928"/>
            <a:ext cx="2926080" cy="521208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68959F3-BEA6-3468-80B3-4BA1FE9595C6}"/>
              </a:ext>
            </a:extLst>
          </p:cNvPr>
          <p:cNvSpPr/>
          <p:nvPr/>
        </p:nvSpPr>
        <p:spPr>
          <a:xfrm>
            <a:off x="868680" y="1828800"/>
            <a:ext cx="3809646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Dr Rosie Gallen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BA742CFA-43A1-276A-3747-745C68D3327A}"/>
              </a:ext>
            </a:extLst>
          </p:cNvPr>
          <p:cNvSpPr/>
          <p:nvPr/>
        </p:nvSpPr>
        <p:spPr>
          <a:xfrm>
            <a:off x="896112" y="3456432"/>
            <a:ext cx="4754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75248A99-FA20-CA45-96E8-533EB1A13510}"/>
              </a:ext>
            </a:extLst>
          </p:cNvPr>
          <p:cNvSpPr/>
          <p:nvPr/>
        </p:nvSpPr>
        <p:spPr>
          <a:xfrm>
            <a:off x="896112" y="5212080"/>
            <a:ext cx="2194560" cy="45720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38A919A3-47DF-35AB-3EB6-FA348F672F11}"/>
              </a:ext>
            </a:extLst>
          </p:cNvPr>
          <p:cNvSpPr/>
          <p:nvPr/>
        </p:nvSpPr>
        <p:spPr>
          <a:xfrm>
            <a:off x="896112" y="5394960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80 minutes | light-touch evidence | provider-facing</a:t>
            </a:r>
            <a:endParaRPr lang="en-US" sz="1200" dirty="0"/>
          </a:p>
        </p:txBody>
      </p:sp>
      <p:pic>
        <p:nvPicPr>
          <p:cNvPr id="16" name="Picture 15" descr="A sunflower in a circle&#10;&#10;AI-generated content may be incorrect.">
            <a:extLst>
              <a:ext uri="{FF2B5EF4-FFF2-40B4-BE49-F238E27FC236}">
                <a16:creationId xmlns:a16="http://schemas.microsoft.com/office/drawing/2014/main" id="{F99FE5FE-A162-4067-4F30-2D37D077F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084" y="412762"/>
            <a:ext cx="5411972" cy="55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Worksheet: start where you are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051560" y="1417320"/>
            <a:ext cx="2788920" cy="1261872"/>
          </a:xfrm>
          <a:prstGeom prst="roundRect">
            <a:avLst>
              <a:gd name="adj" fmla="val 10870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216152" y="1645920"/>
            <a:ext cx="457200" cy="45720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362456" y="17465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1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1801368" y="1719072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activity are you thinking about?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417320"/>
            <a:ext cx="2788920" cy="1261872"/>
          </a:xfrm>
          <a:prstGeom prst="roundRect">
            <a:avLst>
              <a:gd name="adj" fmla="val 10870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462272" y="1645920"/>
            <a:ext cx="457200" cy="457200"/>
          </a:xfrm>
          <a:prstGeom prst="ellipse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08576" y="17465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2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5047488" y="1719072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change matters most?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7543800" y="1417320"/>
            <a:ext cx="2788920" cy="1261872"/>
          </a:xfrm>
          <a:prstGeom prst="roundRect">
            <a:avLst>
              <a:gd name="adj" fmla="val 10870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708392" y="1645920"/>
            <a:ext cx="457200" cy="45720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854696" y="17465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3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8293608" y="1719072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would you see, hear or notice?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1051560" y="3246120"/>
            <a:ext cx="2788920" cy="1261872"/>
          </a:xfrm>
          <a:prstGeom prst="roundRect">
            <a:avLst>
              <a:gd name="adj" fmla="val 10870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1216152" y="3474720"/>
            <a:ext cx="457200" cy="457200"/>
          </a:xfrm>
          <a:prstGeom prst="ellipse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1362456" y="35753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4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1801368" y="3547872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do you already have?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4297680" y="3246120"/>
            <a:ext cx="2788920" cy="1261872"/>
          </a:xfrm>
          <a:prstGeom prst="roundRect">
            <a:avLst>
              <a:gd name="adj" fmla="val 10870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4462272" y="3474720"/>
            <a:ext cx="457200" cy="457200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4608576" y="35753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5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5047488" y="3547872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F2933"/>
                </a:solidFill>
              </a:rPr>
              <a:t>What simple method could you try?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1051560" y="539496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6B3A"/>
                </a:solidFill>
              </a:rPr>
              <a:t>This is not a paperwork exercise. It is a way to turn everyday knowledge into a clearer story.</a:t>
            </a:r>
            <a:endParaRPr lang="en-US" sz="2000" dirty="0"/>
          </a:p>
        </p:txBody>
      </p:sp>
      <p:sp>
        <p:nvSpPr>
          <p:cNvPr id="26" name="Text 23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Activity: test it against reality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51560" y="1280160"/>
            <a:ext cx="8961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F2933"/>
                </a:solidFill>
              </a:rPr>
              <a:t>In pairs or small groups, choose one real learning activity and work through the worksheet.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1188720" y="2212848"/>
            <a:ext cx="310896" cy="310896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280160" y="2286000"/>
            <a:ext cx="1280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1691640" y="216712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3"/>
                </a:solidFill>
              </a:rPr>
              <a:t>The change that matters most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188720" y="2807208"/>
            <a:ext cx="310896" cy="310896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280160" y="2880360"/>
            <a:ext cx="1280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1691640" y="276148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3"/>
                </a:solidFill>
              </a:rPr>
              <a:t>One thing we already notice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188720" y="3401568"/>
            <a:ext cx="310896" cy="310896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280160" y="3474720"/>
            <a:ext cx="1280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1691640" y="33558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3"/>
                </a:solidFill>
              </a:rPr>
              <a:t>One thing we already have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88720" y="3995928"/>
            <a:ext cx="310896" cy="310896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1280160" y="4069080"/>
            <a:ext cx="1280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4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1691640" y="395020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3"/>
                </a:solidFill>
              </a:rPr>
              <a:t>One simple method we could try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188720" y="4590288"/>
            <a:ext cx="310896" cy="310896"/>
          </a:xfrm>
          <a:prstGeom prst="ellipse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1280160" y="4663440"/>
            <a:ext cx="1280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5</a:t>
            </a:r>
            <a:endParaRPr lang="en-US" sz="800" dirty="0"/>
          </a:p>
        </p:txBody>
      </p:sp>
      <p:sp>
        <p:nvSpPr>
          <p:cNvPr id="20" name="Text 17"/>
          <p:cNvSpPr/>
          <p:nvPr/>
        </p:nvSpPr>
        <p:spPr>
          <a:xfrm>
            <a:off x="1691640" y="454456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3"/>
                </a:solidFill>
              </a:rPr>
              <a:t>One thing that would make this hard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6889898" y="2286000"/>
            <a:ext cx="3488542" cy="2785730"/>
          </a:xfrm>
          <a:prstGeom prst="roundRect">
            <a:avLst>
              <a:gd name="adj" fmla="val 7143"/>
            </a:avLst>
          </a:prstGeom>
          <a:solidFill>
            <a:srgbClr val="E9F4EE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889898" y="2299822"/>
            <a:ext cx="74428" cy="2771908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7536888" y="2455164"/>
            <a:ext cx="2475791" cy="5074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A00048"/>
                </a:solidFill>
              </a:rPr>
              <a:t>Listen for the friction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7574103" y="2880360"/>
            <a:ext cx="219456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1F2933"/>
                </a:solidFill>
              </a:rPr>
              <a:t>What feels realistic? What feels too much? Both answers matter</a:t>
            </a:r>
            <a:r>
              <a:rPr lang="en-US" sz="1200" dirty="0">
                <a:solidFill>
                  <a:srgbClr val="1F2933"/>
                </a:solidFill>
              </a:rPr>
              <a:t>.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Share-back: what should ACE Aotearoa take forward?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051560" y="1828800"/>
            <a:ext cx="2148840" cy="2377440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161288" y="20116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6B3A"/>
                </a:solidFill>
              </a:rPr>
              <a:t>Useful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280160" y="2514600"/>
            <a:ext cx="1691640" cy="0"/>
          </a:xfrm>
          <a:prstGeom prst="line">
            <a:avLst/>
          </a:prstGeom>
          <a:noFill/>
          <a:ln w="12700">
            <a:solidFill>
              <a:srgbClr val="D7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463040" y="2788920"/>
            <a:ext cx="1280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3566160" y="1828800"/>
            <a:ext cx="2148840" cy="2377440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675888" y="20116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445D"/>
                </a:solidFill>
              </a:rPr>
              <a:t>Realistic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3794760" y="2514600"/>
            <a:ext cx="1691640" cy="0"/>
          </a:xfrm>
          <a:prstGeom prst="line">
            <a:avLst/>
          </a:prstGeom>
          <a:noFill/>
          <a:ln w="12700">
            <a:solidFill>
              <a:srgbClr val="D7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3977640" y="2788920"/>
            <a:ext cx="1280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6080760" y="1828800"/>
            <a:ext cx="2148840" cy="2377440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190488" y="20116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A00048"/>
                </a:solidFill>
              </a:rPr>
              <a:t>Too hard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309360" y="2514600"/>
            <a:ext cx="1691640" cy="0"/>
          </a:xfrm>
          <a:prstGeom prst="line">
            <a:avLst/>
          </a:prstGeom>
          <a:noFill/>
          <a:ln w="12700">
            <a:solidFill>
              <a:srgbClr val="D7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492240" y="2788920"/>
            <a:ext cx="1280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8595360" y="1828800"/>
            <a:ext cx="2148840" cy="2377440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D5DBD2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705088" y="20116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7724B"/>
                </a:solidFill>
              </a:rPr>
              <a:t>Support needed</a:t>
            </a:r>
            <a:endParaRPr lang="en-US" sz="1700" dirty="0"/>
          </a:p>
        </p:txBody>
      </p:sp>
      <p:sp>
        <p:nvSpPr>
          <p:cNvPr id="19" name="Shape 16"/>
          <p:cNvSpPr/>
          <p:nvPr/>
        </p:nvSpPr>
        <p:spPr>
          <a:xfrm>
            <a:off x="8823960" y="2514600"/>
            <a:ext cx="1691640" cy="0"/>
          </a:xfrm>
          <a:prstGeom prst="line">
            <a:avLst/>
          </a:prstGeom>
          <a:noFill/>
          <a:ln w="12700">
            <a:solidFill>
              <a:srgbClr val="D7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9006840" y="2788920"/>
            <a:ext cx="1280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6B7280"/>
                </a:solidFill>
              </a:rPr>
              <a:t>•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1097280" y="4983480"/>
            <a:ext cx="8961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B6B3A"/>
                </a:solidFill>
              </a:rPr>
              <a:t>The feedback is part of the evidence. It tells ACE what will actually work.</a:t>
            </a:r>
            <a:endParaRPr lang="en-US" sz="2100" dirty="0"/>
          </a:p>
        </p:txBody>
      </p:sp>
      <p:sp>
        <p:nvSpPr>
          <p:cNvPr id="22" name="Text 19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happens next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051560" y="1874520"/>
            <a:ext cx="2743200" cy="20574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051560" y="1874520"/>
            <a:ext cx="73152" cy="2057400"/>
          </a:xfrm>
          <a:prstGeom prst="rect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252728" y="2039112"/>
            <a:ext cx="2423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0B6B3A"/>
                </a:solidFill>
              </a:rPr>
              <a:t>Test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252728" y="2441448"/>
            <a:ext cx="2423160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Work with a small group of providers to try the shared signs and worksheet.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874520"/>
            <a:ext cx="2743200" cy="20574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297680" y="1874520"/>
            <a:ext cx="73152" cy="2057400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498848" y="2039112"/>
            <a:ext cx="2423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A00048"/>
                </a:solidFill>
              </a:rPr>
              <a:t>Adapt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4498848" y="2441448"/>
            <a:ext cx="2423160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Refine language and methods based on what providers say is useful.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7543800" y="1874520"/>
            <a:ext cx="2743200" cy="20574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543800" y="1874520"/>
            <a:ext cx="73152" cy="2057400"/>
          </a:xfrm>
          <a:prstGeom prst="rect">
            <a:avLst/>
          </a:prstGeom>
          <a:solidFill>
            <a:srgbClr val="16445D"/>
          </a:solidFill>
          <a:ln w="12700">
            <a:solidFill>
              <a:srgbClr val="1644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744968" y="2039112"/>
            <a:ext cx="2423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6445D"/>
                </a:solidFill>
              </a:rPr>
              <a:t>Share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7744968" y="2441448"/>
            <a:ext cx="2423160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</a:rPr>
              <a:t>Build a simple companion guide and examples that others can use.</a:t>
            </a:r>
            <a:endParaRPr lang="en-US" sz="1300" dirty="0"/>
          </a:p>
        </p:txBody>
      </p:sp>
      <p:pic>
        <p:nvPicPr>
          <p:cNvPr id="17" name="Image 1" descr="/mnt/data/pptx_extract/ppt/media/image8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9392450" y="4297680"/>
            <a:ext cx="1331899" cy="118872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051560" y="4983480"/>
            <a:ext cx="8138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6B3A"/>
                </a:solidFill>
              </a:rPr>
              <a:t>The next phase should grow from practice, not from a desk.</a:t>
            </a:r>
            <a:endParaRPr lang="en-US" sz="2200" dirty="0"/>
          </a:p>
        </p:txBody>
      </p:sp>
      <p:sp>
        <p:nvSpPr>
          <p:cNvPr id="19" name="Text 15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58E75-0280-815B-9297-A97AB93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848DB23-3864-F628-7E18-FF30A4B67B73}"/>
              </a:ext>
            </a:extLst>
          </p:cNvPr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>
            <a:extLst>
              <a:ext uri="{FF2B5EF4-FFF2-40B4-BE49-F238E27FC236}">
                <a16:creationId xmlns:a16="http://schemas.microsoft.com/office/drawing/2014/main" id="{1D277A48-192D-7981-605C-A6CB6FD5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pic>
        <p:nvPicPr>
          <p:cNvPr id="4" name="Image 1" descr="/mnt/data/pptx_extract/ppt/media/image6.png">
            <a:extLst>
              <a:ext uri="{FF2B5EF4-FFF2-40B4-BE49-F238E27FC236}">
                <a16:creationId xmlns:a16="http://schemas.microsoft.com/office/drawing/2014/main" id="{EEB60E79-E272-C4FD-A7E5-110B177A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566928"/>
            <a:ext cx="2560320" cy="45720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31AABFA-9830-A748-14FD-31D3EF24AE68}"/>
              </a:ext>
            </a:extLst>
          </p:cNvPr>
          <p:cNvSpPr/>
          <p:nvPr/>
        </p:nvSpPr>
        <p:spPr>
          <a:xfrm>
            <a:off x="914400" y="1508760"/>
            <a:ext cx="713232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B6B3A"/>
                </a:solidFill>
              </a:rPr>
              <a:t>Start small.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B6B3A"/>
                </a:solidFill>
              </a:rPr>
              <a:t>Use what you already have.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B6B3A"/>
                </a:solidFill>
              </a:rPr>
              <a:t>Make it useful.</a:t>
            </a:r>
            <a:endParaRPr lang="en-US" sz="36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F99B265-F87A-A205-41E7-1FBEEA6AD4E9}"/>
              </a:ext>
            </a:extLst>
          </p:cNvPr>
          <p:cNvSpPr/>
          <p:nvPr/>
        </p:nvSpPr>
        <p:spPr>
          <a:xfrm>
            <a:off x="932688" y="3886200"/>
            <a:ext cx="6766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3"/>
                </a:solidFill>
              </a:rPr>
              <a:t>Show what matters in ways that fit the reality of your work.</a:t>
            </a:r>
            <a:endParaRPr lang="en-US" sz="24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2E2E1F8-A883-5092-5889-AEF655BF2B55}"/>
              </a:ext>
            </a:extLst>
          </p:cNvPr>
          <p:cNvSpPr/>
          <p:nvPr/>
        </p:nvSpPr>
        <p:spPr>
          <a:xfrm>
            <a:off x="932688" y="4828032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A00048"/>
                </a:solidFill>
              </a:rPr>
              <a:t>Thank you</a:t>
            </a:r>
            <a:endParaRPr lang="en-US" sz="2800" dirty="0"/>
          </a:p>
        </p:txBody>
      </p:sp>
      <p:pic>
        <p:nvPicPr>
          <p:cNvPr id="8" name="Image 2" descr="/mnt/data/pptx_extract/ppt/media/image11.png">
            <a:extLst>
              <a:ext uri="{FF2B5EF4-FFF2-40B4-BE49-F238E27FC236}">
                <a16:creationId xmlns:a16="http://schemas.microsoft.com/office/drawing/2014/main" id="{27A8B683-145C-7E67-487D-77584EB0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7000"/>
          </a:blip>
          <a:stretch>
            <a:fillRect/>
          </a:stretch>
        </p:blipFill>
        <p:spPr>
          <a:xfrm>
            <a:off x="8138160" y="1931270"/>
            <a:ext cx="2331720" cy="2081060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08577838-9FE5-0599-4F8D-0989CC588270}"/>
              </a:ext>
            </a:extLst>
          </p:cNvPr>
          <p:cNvSpPr/>
          <p:nvPr/>
        </p:nvSpPr>
        <p:spPr>
          <a:xfrm>
            <a:off x="932688" y="5669280"/>
            <a:ext cx="5760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</a:rPr>
              <a:t>Tūhono Impact Companion Guide for ACE Providers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3114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pic>
        <p:nvPicPr>
          <p:cNvPr id="4" name="Image 1" descr="/mnt/data/pptx_extract/ppt/media/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" y="566928"/>
            <a:ext cx="5274259" cy="9418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14400" y="1838370"/>
            <a:ext cx="713232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B6B3A"/>
                </a:solidFill>
                <a:hlinkClick r:id="rId4"/>
              </a:rPr>
              <a:t>www.Tuhonoimpact.nz</a:t>
            </a:r>
            <a:endParaRPr lang="en-US" sz="3600" b="1" dirty="0">
              <a:solidFill>
                <a:srgbClr val="0B6B3A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Scan for handout, slides and your companion guide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Text 2"/>
          <p:cNvSpPr/>
          <p:nvPr/>
        </p:nvSpPr>
        <p:spPr>
          <a:xfrm>
            <a:off x="914400" y="2971800"/>
            <a:ext cx="6766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Image 2" descr="/mnt/data/pptx_extract/ppt/media/image11.png"/>
          <p:cNvPicPr>
            <a:picLocks noChangeAspect="1"/>
          </p:cNvPicPr>
          <p:nvPr/>
        </p:nvPicPr>
        <p:blipFill>
          <a:blip r:embed="rId5">
            <a:alphaModFix amt="97000"/>
          </a:blip>
          <a:stretch>
            <a:fillRect/>
          </a:stretch>
        </p:blipFill>
        <p:spPr>
          <a:xfrm>
            <a:off x="8138160" y="1931270"/>
            <a:ext cx="2331720" cy="2081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B3B9F-DA97-BF0D-C053-32E37AFF4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64" y="3681657"/>
            <a:ext cx="2757873" cy="2757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promise of the session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005840" y="1325880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1F2933"/>
                </a:solidFill>
              </a:rPr>
              <a:t>“Start small. Use what you already have. Add one thing only if it helps.”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1051560" y="2788920"/>
            <a:ext cx="2651760" cy="2011680"/>
          </a:xfrm>
          <a:prstGeom prst="roundRect">
            <a:avLst>
              <a:gd name="adj" fmla="val 6818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051560" y="2788920"/>
            <a:ext cx="73152" cy="2011680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252728" y="2953512"/>
            <a:ext cx="2331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A00048"/>
                </a:solidFill>
              </a:rPr>
              <a:t>Not extra admin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252728" y="3355848"/>
            <a:ext cx="2331720" cy="1298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F2933"/>
                </a:solidFill>
              </a:rPr>
              <a:t>We begin with the reality of busy providers.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297680" y="2788920"/>
            <a:ext cx="2651760" cy="2011680"/>
          </a:xfrm>
          <a:prstGeom prst="roundRect">
            <a:avLst>
              <a:gd name="adj" fmla="val 6818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297680" y="2788920"/>
            <a:ext cx="73152" cy="2011680"/>
          </a:xfrm>
          <a:prstGeom prst="rect">
            <a:avLst/>
          </a:prstGeom>
          <a:solidFill>
            <a:srgbClr val="0B6B3A"/>
          </a:solidFill>
          <a:ln w="12700">
            <a:solidFill>
              <a:srgbClr val="0B6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498848" y="2953512"/>
            <a:ext cx="2331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B6B3A"/>
                </a:solidFill>
              </a:rPr>
              <a:t>Not one-size-fits-all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4498848" y="3355848"/>
            <a:ext cx="2331720" cy="1298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F2933"/>
                </a:solidFill>
              </a:rPr>
              <a:t>Local context stays visible. Shared ground does not flatten difference.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7543800" y="2788920"/>
            <a:ext cx="2651760" cy="2011680"/>
          </a:xfrm>
          <a:prstGeom prst="roundRect">
            <a:avLst>
              <a:gd name="adj" fmla="val 6818"/>
            </a:avLst>
          </a:prstGeom>
          <a:solidFill>
            <a:srgbClr val="FFFFFF"/>
          </a:solidFill>
          <a:ln w="12700">
            <a:solidFill>
              <a:srgbClr val="DFE4DC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7543800" y="2788920"/>
            <a:ext cx="73152" cy="2011680"/>
          </a:xfrm>
          <a:prstGeom prst="rect">
            <a:avLst/>
          </a:prstGeom>
          <a:solidFill>
            <a:srgbClr val="16445D"/>
          </a:solidFill>
          <a:ln w="12700">
            <a:solidFill>
              <a:srgbClr val="1644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7744968" y="2953512"/>
            <a:ext cx="2331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6445D"/>
                </a:solidFill>
              </a:rPr>
              <a:t>Not a reporting machine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744968" y="3355848"/>
            <a:ext cx="2331720" cy="1298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F2933"/>
                </a:solidFill>
              </a:rPr>
              <a:t>Evidence should help providers learn and tell their story.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1051560" y="565099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6B3A"/>
                </a:solidFill>
              </a:rPr>
              <a:t>Today is about useful, manageable evidence, not performative paperwork.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56032"/>
            <a:ext cx="219456" cy="32004"/>
          </a:xfrm>
          <a:prstGeom prst="rect">
            <a:avLst/>
          </a:prstGeom>
          <a:solidFill>
            <a:srgbClr val="A00048"/>
          </a:solidFill>
          <a:ln w="12700">
            <a:solidFill>
              <a:srgbClr val="A000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pptx_extract/ppt/media/image6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9829800" y="6382512"/>
            <a:ext cx="1417320" cy="256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457200"/>
            <a:ext cx="10332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B6B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the 80 minutes will move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005840" y="2103120"/>
            <a:ext cx="2011680" cy="1508760"/>
          </a:xfrm>
          <a:prstGeom prst="roundRect">
            <a:avLst>
              <a:gd name="adj" fmla="val 9091"/>
            </a:avLst>
          </a:prstGeom>
          <a:solidFill>
            <a:srgbClr val="E9F4EE"/>
          </a:solidFill>
          <a:ln w="12700">
            <a:solidFill>
              <a:srgbClr val="CFD8D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143000" y="2249424"/>
            <a:ext cx="594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10m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70432" y="2670048"/>
            <a:ext cx="1691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Frame the challenge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044952" y="2852928"/>
            <a:ext cx="10972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3182112" y="2103120"/>
            <a:ext cx="2011680" cy="150876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CFD8D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319272" y="2249424"/>
            <a:ext cx="594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10m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346704" y="2670048"/>
            <a:ext cx="1691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What providers told us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5221224" y="2852928"/>
            <a:ext cx="10972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5358384" y="2103120"/>
            <a:ext cx="2011680" cy="1508760"/>
          </a:xfrm>
          <a:prstGeom prst="roundRect">
            <a:avLst>
              <a:gd name="adj" fmla="val 9091"/>
            </a:avLst>
          </a:prstGeom>
          <a:solidFill>
            <a:srgbClr val="E9F4EE"/>
          </a:solidFill>
          <a:ln w="12700">
            <a:solidFill>
              <a:srgbClr val="CFD8D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495544" y="2249424"/>
            <a:ext cx="594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10m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522976" y="2670048"/>
            <a:ext cx="1691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Three shared signs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7397496" y="2852928"/>
            <a:ext cx="10972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7534656" y="2103120"/>
            <a:ext cx="2011680" cy="150876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CFD8D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671816" y="2249424"/>
            <a:ext cx="594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25m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699248" y="2670048"/>
            <a:ext cx="1691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Try the worksheet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9573768" y="2852928"/>
            <a:ext cx="109728" cy="0"/>
          </a:xfrm>
          <a:prstGeom prst="line">
            <a:avLst/>
          </a:prstGeom>
          <a:noFill/>
          <a:ln w="12700">
            <a:solidFill>
              <a:srgbClr val="0B6B3A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9710928" y="2103120"/>
            <a:ext cx="2011680" cy="1508760"/>
          </a:xfrm>
          <a:prstGeom prst="roundRect">
            <a:avLst>
              <a:gd name="adj" fmla="val 9091"/>
            </a:avLst>
          </a:prstGeom>
          <a:solidFill>
            <a:srgbClr val="E9F4EE"/>
          </a:solidFill>
          <a:ln w="12700">
            <a:solidFill>
              <a:srgbClr val="CFD8D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9848088" y="2249424"/>
            <a:ext cx="594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00048"/>
                </a:solidFill>
              </a:rPr>
              <a:t>15m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9875520" y="2670048"/>
            <a:ext cx="1691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F2933"/>
                </a:solidFill>
              </a:rPr>
              <a:t>Share back and next steps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97280" y="4206240"/>
            <a:ext cx="9052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6B3A"/>
                </a:solidFill>
              </a:rPr>
              <a:t>The rhythm moves from listening → shared language → practical action.</a:t>
            </a:r>
            <a:endParaRPr lang="en-US" sz="1800" dirty="0"/>
          </a:p>
        </p:txBody>
      </p:sp>
      <p:sp>
        <p:nvSpPr>
          <p:cNvPr id="25" name="Text 22"/>
          <p:cNvSpPr/>
          <p:nvPr/>
        </p:nvSpPr>
        <p:spPr>
          <a:xfrm>
            <a:off x="1097280" y="4709160"/>
            <a:ext cx="8778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</a:rPr>
              <a:t>The session tests what feels useful and realistic. It does not ask providers to adopt a finished model.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658368" y="6446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B7280"/>
                </a:solidFill>
              </a:rPr>
              <a:t>ACE Conference 2026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EADC8-3051-BE49-527F-C5B5BDB1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33B3-6723-782D-953E-B7372DE2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6" y="299448"/>
            <a:ext cx="4233171" cy="11704320"/>
          </a:xfrm>
        </p:spPr>
        <p:txBody>
          <a:bodyPr/>
          <a:lstStyle/>
          <a:p>
            <a:r>
              <a:rPr lang="en-NZ" sz="2400" b="1" dirty="0">
                <a:solidFill>
                  <a:srgbClr val="008318"/>
                </a:solidFill>
                <a:latin typeface="+mn-lt"/>
              </a:rPr>
              <a:t>He Mara Mahi Tahi</a:t>
            </a:r>
            <a:br>
              <a:rPr lang="en-NZ" sz="2400" b="1" dirty="0">
                <a:solidFill>
                  <a:srgbClr val="008318"/>
                </a:solidFill>
                <a:latin typeface="+mn-lt"/>
              </a:rPr>
            </a:br>
            <a:r>
              <a:rPr lang="en-NZ" sz="2400" b="1" dirty="0">
                <a:solidFill>
                  <a:srgbClr val="008318"/>
                </a:solidFill>
                <a:latin typeface="+mn-lt"/>
              </a:rPr>
              <a:t>- our shared garden architecture and the five elements</a:t>
            </a:r>
            <a:br>
              <a:rPr lang="en-NZ" sz="3200" dirty="0"/>
            </a:br>
            <a:endParaRPr lang="en-US" sz="3200" dirty="0"/>
          </a:p>
        </p:txBody>
      </p:sp>
      <p:pic>
        <p:nvPicPr>
          <p:cNvPr id="7" name="Content Placeholder 4" descr="A green watering can with a handle&#10;&#10;AI-generated content may be incorrect.">
            <a:extLst>
              <a:ext uri="{FF2B5EF4-FFF2-40B4-BE49-F238E27FC236}">
                <a16:creationId xmlns:a16="http://schemas.microsoft.com/office/drawing/2014/main" id="{2370AB3F-F063-ABB0-2B2F-D488A5C3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87" y="5218306"/>
            <a:ext cx="1672742" cy="1492689"/>
          </a:xfrm>
          <a:prstGeom prst="rect">
            <a:avLst/>
          </a:prstGeom>
        </p:spPr>
      </p:pic>
      <p:pic>
        <p:nvPicPr>
          <p:cNvPr id="8" name="Picture 7" descr="A tree root system on dirt&#10;&#10;AI-generated content may be incorrect.">
            <a:extLst>
              <a:ext uri="{FF2B5EF4-FFF2-40B4-BE49-F238E27FC236}">
                <a16:creationId xmlns:a16="http://schemas.microsoft.com/office/drawing/2014/main" id="{254A69E9-A7CA-730A-4629-198D13975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160" y="2953350"/>
            <a:ext cx="1655529" cy="1477328"/>
          </a:xfrm>
          <a:prstGeom prst="rect">
            <a:avLst/>
          </a:prstGeom>
        </p:spPr>
      </p:pic>
      <p:pic>
        <p:nvPicPr>
          <p:cNvPr id="9" name="Picture 8" descr="A plant growing out of dirt&#10;&#10;AI-generated content may be incorrect.">
            <a:extLst>
              <a:ext uri="{FF2B5EF4-FFF2-40B4-BE49-F238E27FC236}">
                <a16:creationId xmlns:a16="http://schemas.microsoft.com/office/drawing/2014/main" id="{125D092C-6FA4-D744-A289-84B92E9B6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011" y="528391"/>
            <a:ext cx="1581496" cy="1479218"/>
          </a:xfrm>
          <a:prstGeom prst="rect">
            <a:avLst/>
          </a:prstGeom>
        </p:spPr>
      </p:pic>
      <p:pic>
        <p:nvPicPr>
          <p:cNvPr id="10" name="Picture 9" descr="A basket full of vegetables&#10;&#10;AI-generated content may be incorrect.">
            <a:extLst>
              <a:ext uri="{FF2B5EF4-FFF2-40B4-BE49-F238E27FC236}">
                <a16:creationId xmlns:a16="http://schemas.microsoft.com/office/drawing/2014/main" id="{4C433DBD-BA9C-ED41-1F87-6C77B6FC2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461" y="2249432"/>
            <a:ext cx="1496276" cy="1335218"/>
          </a:xfrm>
          <a:prstGeom prst="rect">
            <a:avLst/>
          </a:prstGeom>
        </p:spPr>
      </p:pic>
      <p:pic>
        <p:nvPicPr>
          <p:cNvPr id="11" name="Picture 10" descr="A drawing of sunflowers on a black background&#10;&#10;AI-generated content may be incorrect.">
            <a:extLst>
              <a:ext uri="{FF2B5EF4-FFF2-40B4-BE49-F238E27FC236}">
                <a16:creationId xmlns:a16="http://schemas.microsoft.com/office/drawing/2014/main" id="{5FDFFCBB-7112-93E9-FD8E-FD6B963E7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074" y="4863867"/>
            <a:ext cx="1672740" cy="1492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313FAC-C047-153F-CEF6-E86D5A1A81D3}"/>
              </a:ext>
            </a:extLst>
          </p:cNvPr>
          <p:cNvSpPr txBox="1"/>
          <p:nvPr/>
        </p:nvSpPr>
        <p:spPr>
          <a:xfrm>
            <a:off x="8494507" y="807280"/>
            <a:ext cx="241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Ngā Kākano/ Seedlings – Purpose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7E857-59F7-0947-1FB0-4AC1CB5DB1B7}"/>
              </a:ext>
            </a:extLst>
          </p:cNvPr>
          <p:cNvSpPr txBox="1"/>
          <p:nvPr/>
        </p:nvSpPr>
        <p:spPr>
          <a:xfrm>
            <a:off x="9451295" y="2684496"/>
            <a:ext cx="24144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b="1" dirty="0">
                <a:solidFill>
                  <a:srgbClr val="008318"/>
                </a:solidFill>
                <a:latin typeface="Arial Narrow"/>
                <a:cs typeface="Arial Narrow" panose="020B0604020202020204" pitchFamily="34" charset="0"/>
              </a:rPr>
              <a:t>Ngā </a:t>
            </a:r>
            <a:r>
              <a:rPr lang="en-NZ" b="1" dirty="0" err="1">
                <a:solidFill>
                  <a:srgbClr val="008318"/>
                </a:solidFill>
                <a:latin typeface="Arial Narrow"/>
                <a:cs typeface="Arial Narrow" panose="020B0604020202020204" pitchFamily="34" charset="0"/>
              </a:rPr>
              <a:t>Pakiaka</a:t>
            </a:r>
            <a:r>
              <a:rPr lang="en-NZ" b="1" dirty="0">
                <a:solidFill>
                  <a:srgbClr val="008318"/>
                </a:solidFill>
                <a:latin typeface="Arial Narrow"/>
                <a:cs typeface="Arial Narrow" panose="020B0604020202020204" pitchFamily="34" charset="0"/>
              </a:rPr>
              <a:t>/ </a:t>
            </a:r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Roots </a:t>
            </a:r>
          </a:p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What Your Good Looks Like</a:t>
            </a:r>
            <a:endParaRPr lang="en-US" b="1" dirty="0">
              <a:solidFill>
                <a:srgbClr val="00831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A8FAA-9AB0-2AC3-605C-EFE79C064487}"/>
              </a:ext>
            </a:extLst>
          </p:cNvPr>
          <p:cNvSpPr txBox="1"/>
          <p:nvPr/>
        </p:nvSpPr>
        <p:spPr>
          <a:xfrm>
            <a:off x="4984191" y="2423823"/>
            <a:ext cx="219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 Kete Hauhake/ </a:t>
            </a:r>
            <a:endParaRPr lang="en-US" b="1" dirty="0">
              <a:solidFill>
                <a:srgbClr val="00831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Harvest Basket </a:t>
            </a:r>
          </a:p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Impact and Sharing</a:t>
            </a:r>
            <a:endParaRPr lang="en-US" b="1" dirty="0">
              <a:solidFill>
                <a:srgbClr val="00831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7D1D1-F1B6-0E10-3EE6-887A4D1BE0C9}"/>
              </a:ext>
            </a:extLst>
          </p:cNvPr>
          <p:cNvSpPr txBox="1"/>
          <p:nvPr/>
        </p:nvSpPr>
        <p:spPr>
          <a:xfrm>
            <a:off x="2105247" y="4905151"/>
            <a:ext cx="248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Puoto/Watering Can </a:t>
            </a:r>
          </a:p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Learning and Adapting</a:t>
            </a:r>
            <a:endParaRPr lang="en-US" b="1" dirty="0">
              <a:solidFill>
                <a:srgbClr val="00831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9F769-24F9-2F91-293C-F57DF2FB404D}"/>
              </a:ext>
            </a:extLst>
          </p:cNvPr>
          <p:cNvSpPr txBox="1"/>
          <p:nvPr/>
        </p:nvSpPr>
        <p:spPr>
          <a:xfrm>
            <a:off x="9175635" y="4903465"/>
            <a:ext cx="278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Rā Putiputi/ Sunflowers</a:t>
            </a:r>
          </a:p>
          <a:p>
            <a:r>
              <a:rPr lang="en-NZ" b="1" dirty="0">
                <a:solidFill>
                  <a:srgbClr val="0083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How We Notice and Measure Change</a:t>
            </a:r>
            <a:endParaRPr lang="en-US" b="1" dirty="0">
              <a:solidFill>
                <a:srgbClr val="00831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E04BFF9E-E9F2-B6E0-5B53-566F783BE87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55322" y="4037410"/>
            <a:ext cx="1133600" cy="51931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CEAA0DD-DDE9-33CE-DE77-305674DF92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47815" y="4015906"/>
            <a:ext cx="825998" cy="780960"/>
          </a:xfrm>
          <a:prstGeom prst="curvedConnector3">
            <a:avLst>
              <a:gd name="adj1" fmla="val 338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1ABCBB0F-9B51-46E3-E76B-4EF7DF0007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96000" y="5706386"/>
            <a:ext cx="1190543" cy="399093"/>
          </a:xfrm>
          <a:prstGeom prst="curvedConnector3">
            <a:avLst>
              <a:gd name="adj1" fmla="val 46254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033A98B-4B9E-2D35-F9CB-21EC99258B73}"/>
              </a:ext>
            </a:extLst>
          </p:cNvPr>
          <p:cNvCxnSpPr>
            <a:cxnSpLocks/>
          </p:cNvCxnSpPr>
          <p:nvPr/>
        </p:nvCxnSpPr>
        <p:spPr>
          <a:xfrm rot="10800000">
            <a:off x="7739501" y="2225971"/>
            <a:ext cx="1124362" cy="69368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BFA33CD-FB45-03F6-AEFE-9A80B76F23B4}"/>
              </a:ext>
            </a:extLst>
          </p:cNvPr>
          <p:cNvCxnSpPr>
            <a:cxnSpLocks/>
          </p:cNvCxnSpPr>
          <p:nvPr/>
        </p:nvCxnSpPr>
        <p:spPr>
          <a:xfrm flipV="1">
            <a:off x="4966411" y="1633654"/>
            <a:ext cx="1612099" cy="48638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4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0430-D381-536D-A5E3-5AAB8EAE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36F9-F107-FB90-1538-3112796C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18" y="468496"/>
            <a:ext cx="1789239" cy="4023360"/>
          </a:xfrm>
        </p:spPr>
        <p:txBody>
          <a:bodyPr/>
          <a:lstStyle/>
          <a:p>
            <a:r>
              <a:rPr lang="en-NZ" b="1" dirty="0">
                <a:solidFill>
                  <a:srgbClr val="008318"/>
                </a:solidFill>
              </a:rPr>
              <a:t>Step 1</a:t>
            </a:r>
            <a:endParaRPr lang="en-US" b="1" dirty="0">
              <a:solidFill>
                <a:srgbClr val="00831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46095-8AEB-03BC-7CFC-A59E4BD0C956}"/>
              </a:ext>
            </a:extLst>
          </p:cNvPr>
          <p:cNvSpPr txBox="1"/>
          <p:nvPr/>
        </p:nvSpPr>
        <p:spPr>
          <a:xfrm>
            <a:off x="2642041" y="468496"/>
            <a:ext cx="924914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008318"/>
                </a:solidFill>
              </a:rPr>
              <a:t>Ngā Kākano | Clarifying purpose</a:t>
            </a:r>
            <a:endParaRPr lang="en-NZ" sz="3600" dirty="0">
              <a:solidFill>
                <a:srgbClr val="008318"/>
              </a:solidFill>
            </a:endParaRPr>
          </a:p>
          <a:p>
            <a:br>
              <a:rPr lang="en-NZ" sz="2400" dirty="0"/>
            </a:br>
            <a:r>
              <a:rPr lang="en-NZ" sz="2800" dirty="0"/>
              <a:t>What change occurs because this mahi exists?</a:t>
            </a:r>
          </a:p>
          <a:p>
            <a:endParaRPr lang="en-NZ" sz="2400" b="1" dirty="0"/>
          </a:p>
          <a:p>
            <a:endParaRPr lang="en-NZ" sz="2800" b="1" dirty="0">
              <a:solidFill>
                <a:srgbClr val="008318"/>
              </a:solidFill>
            </a:endParaRPr>
          </a:p>
          <a:p>
            <a:r>
              <a:rPr lang="en-NZ" sz="2800" b="1" dirty="0">
                <a:solidFill>
                  <a:srgbClr val="008318"/>
                </a:solidFill>
              </a:rPr>
              <a:t>Purpose statement</a:t>
            </a:r>
            <a:br>
              <a:rPr lang="en-NZ" sz="2800" dirty="0"/>
            </a:br>
            <a:r>
              <a:rPr lang="en-NZ" sz="2800" dirty="0"/>
              <a:t>We exist to strengthen whānau confidence, connection, and access to support so that families feel less alone and more able to navigate challenges early.</a:t>
            </a:r>
          </a:p>
          <a:p>
            <a:endParaRPr lang="en-NZ" sz="2800" b="1" dirty="0"/>
          </a:p>
          <a:p>
            <a:br>
              <a:rPr lang="en-NZ" sz="2400" dirty="0"/>
            </a:br>
            <a:endParaRPr lang="en-NZ" sz="2400" dirty="0"/>
          </a:p>
          <a:p>
            <a:br>
              <a:rPr lang="en-NZ" sz="2400" dirty="0"/>
            </a:br>
            <a:endParaRPr lang="en-NZ" sz="2400" dirty="0"/>
          </a:p>
        </p:txBody>
      </p:sp>
      <p:pic>
        <p:nvPicPr>
          <p:cNvPr id="3" name="Picture 2" descr="A plant growing out of dirt&#10;&#10;AI-generated content may be incorrect.">
            <a:extLst>
              <a:ext uri="{FF2B5EF4-FFF2-40B4-BE49-F238E27FC236}">
                <a16:creationId xmlns:a16="http://schemas.microsoft.com/office/drawing/2014/main" id="{51107F30-685D-61D2-2B30-8248D73F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5" r="2144"/>
          <a:stretch>
            <a:fillRect/>
          </a:stretch>
        </p:blipFill>
        <p:spPr>
          <a:xfrm>
            <a:off x="9475950" y="3715539"/>
            <a:ext cx="269864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1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7C72E-0EC7-C72F-9EA7-5701686ED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05A7-428D-8E6A-607B-D2E8D939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18" y="551628"/>
            <a:ext cx="1634308" cy="1819432"/>
          </a:xfrm>
        </p:spPr>
        <p:txBody>
          <a:bodyPr/>
          <a:lstStyle/>
          <a:p>
            <a:r>
              <a:rPr lang="en-NZ" b="1" dirty="0">
                <a:solidFill>
                  <a:srgbClr val="008318"/>
                </a:solidFill>
              </a:rPr>
              <a:t>Step 2</a:t>
            </a:r>
            <a:endParaRPr lang="en-US" b="1" dirty="0">
              <a:solidFill>
                <a:srgbClr val="00831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1BEF2-B935-A1B6-3AD1-AB8BF1799560}"/>
              </a:ext>
            </a:extLst>
          </p:cNvPr>
          <p:cNvSpPr txBox="1"/>
          <p:nvPr/>
        </p:nvSpPr>
        <p:spPr>
          <a:xfrm>
            <a:off x="2507258" y="538598"/>
            <a:ext cx="82949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008318"/>
                </a:solidFill>
              </a:rPr>
              <a:t>Ngā </a:t>
            </a:r>
            <a:r>
              <a:rPr lang="en-NZ" sz="3200" b="1" dirty="0" err="1">
                <a:solidFill>
                  <a:srgbClr val="008318"/>
                </a:solidFill>
              </a:rPr>
              <a:t>Pakiaka</a:t>
            </a:r>
            <a:r>
              <a:rPr lang="en-NZ" sz="3200" b="1" dirty="0">
                <a:solidFill>
                  <a:srgbClr val="008318"/>
                </a:solidFill>
              </a:rPr>
              <a:t> | What YOUR good looks like</a:t>
            </a:r>
            <a:endParaRPr lang="en-NZ" sz="3200" dirty="0">
              <a:solidFill>
                <a:srgbClr val="008318"/>
              </a:solidFill>
            </a:endParaRPr>
          </a:p>
          <a:p>
            <a:br>
              <a:rPr lang="en-NZ" sz="2800" dirty="0"/>
            </a:br>
            <a:r>
              <a:rPr lang="en-NZ" sz="2800" dirty="0"/>
              <a:t>“We know our mahi is working when…”</a:t>
            </a:r>
          </a:p>
          <a:p>
            <a:endParaRPr lang="en-NZ" sz="2800" b="1" dirty="0"/>
          </a:p>
          <a:p>
            <a:endParaRPr lang="en-NZ" sz="2800" b="1" dirty="0">
              <a:solidFill>
                <a:srgbClr val="008318"/>
              </a:solidFill>
            </a:endParaRPr>
          </a:p>
          <a:p>
            <a:r>
              <a:rPr lang="en-NZ" sz="2800" b="1" dirty="0">
                <a:solidFill>
                  <a:srgbClr val="008318"/>
                </a:solidFill>
              </a:rPr>
              <a:t>How do you define your success?</a:t>
            </a:r>
          </a:p>
          <a:p>
            <a:endParaRPr lang="en-NZ" sz="2800" b="1" dirty="0">
              <a:solidFill>
                <a:srgbClr val="00831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Learners feel more confident in taking the next 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Learners feel more connected in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Learners complete the course</a:t>
            </a:r>
          </a:p>
        </p:txBody>
      </p:sp>
      <p:pic>
        <p:nvPicPr>
          <p:cNvPr id="4" name="Picture 3" descr="A tree root system on dirt&#10;&#10;AI-generated content may be incorrect.">
            <a:extLst>
              <a:ext uri="{FF2B5EF4-FFF2-40B4-BE49-F238E27FC236}">
                <a16:creationId xmlns:a16="http://schemas.microsoft.com/office/drawing/2014/main" id="{402BE524-286C-2DC5-997C-F99B6F6D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59" r="24160" b="2"/>
          <a:stretch>
            <a:fillRect/>
          </a:stretch>
        </p:blipFill>
        <p:spPr>
          <a:xfrm>
            <a:off x="9855670" y="800927"/>
            <a:ext cx="1340111" cy="2114852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2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2B05-5F5A-5AE7-1737-FF614E84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3752-5D42-2C0B-8D85-3C0350F4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628"/>
            <a:ext cx="2240363" cy="3291840"/>
          </a:xfrm>
        </p:spPr>
        <p:txBody>
          <a:bodyPr/>
          <a:lstStyle/>
          <a:p>
            <a:r>
              <a:rPr lang="en-NZ" sz="3600" b="1" dirty="0">
                <a:solidFill>
                  <a:srgbClr val="008318"/>
                </a:solidFill>
              </a:rPr>
              <a:t>Step 3</a:t>
            </a:r>
            <a:endParaRPr lang="en-US" sz="3600" b="1" dirty="0">
              <a:solidFill>
                <a:srgbClr val="00831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09BAF-85A7-4E19-8D9A-F816589444F9}"/>
              </a:ext>
            </a:extLst>
          </p:cNvPr>
          <p:cNvSpPr txBox="1"/>
          <p:nvPr/>
        </p:nvSpPr>
        <p:spPr>
          <a:xfrm>
            <a:off x="2977116" y="436487"/>
            <a:ext cx="8753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008318"/>
                </a:solidFill>
              </a:rPr>
              <a:t>Rā Putiputi | Mixed evidence</a:t>
            </a:r>
            <a:endParaRPr lang="en-NZ" sz="3600" dirty="0">
              <a:solidFill>
                <a:srgbClr val="008318"/>
              </a:solidFill>
            </a:endParaRPr>
          </a:p>
          <a:p>
            <a:endParaRPr lang="en-NZ" sz="2400" b="1" dirty="0"/>
          </a:p>
          <a:p>
            <a:r>
              <a:rPr lang="en-NZ" sz="2400" b="1" dirty="0">
                <a:solidFill>
                  <a:srgbClr val="008318"/>
                </a:solidFill>
              </a:rPr>
              <a:t>What change do you notice?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Number of whānau returning after first contact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Percentage reporting greater confidence asking for help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Number of learners taking practical 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Stories showing progress and increased skill</a:t>
            </a:r>
          </a:p>
          <a:p>
            <a:endParaRPr lang="en-NZ" sz="2400" b="1" dirty="0"/>
          </a:p>
          <a:p>
            <a:r>
              <a:rPr lang="en-NZ" sz="2400" b="1" dirty="0">
                <a:solidFill>
                  <a:srgbClr val="008318"/>
                </a:solidFill>
              </a:rPr>
              <a:t>What matters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 small set, not an exhausting 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Numbers and narratives together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Evidence linked back to what good looks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Low-burden (meaning easy to collect).</a:t>
            </a:r>
          </a:p>
          <a:p>
            <a:br>
              <a:rPr lang="en-NZ" sz="2400" dirty="0"/>
            </a:br>
            <a:endParaRPr lang="en-NZ" sz="2400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EF9418F-9275-5841-DA4C-F9450E8D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44" r="12624" b="2"/>
          <a:stretch>
            <a:fillRect/>
          </a:stretch>
        </p:blipFill>
        <p:spPr>
          <a:xfrm>
            <a:off x="9994605" y="4414097"/>
            <a:ext cx="1573617" cy="18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AF61-2AB6-74FB-D392-6AD68CA9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D508-2FC8-0E74-96BA-9EDA884C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8400" y="551628"/>
            <a:ext cx="3356782" cy="4023360"/>
          </a:xfrm>
        </p:spPr>
        <p:txBody>
          <a:bodyPr/>
          <a:lstStyle/>
          <a:p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Step 4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0654F-80AF-630C-82B9-62D5B78322CB}"/>
              </a:ext>
            </a:extLst>
          </p:cNvPr>
          <p:cNvSpPr txBox="1"/>
          <p:nvPr/>
        </p:nvSpPr>
        <p:spPr>
          <a:xfrm>
            <a:off x="2743199" y="551628"/>
            <a:ext cx="88815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008318"/>
                </a:solidFill>
              </a:rPr>
              <a:t>Te Puoto | Learning and adapting</a:t>
            </a:r>
            <a:endParaRPr lang="en-NZ" sz="3200" dirty="0">
              <a:solidFill>
                <a:srgbClr val="008318"/>
              </a:solidFill>
            </a:endParaRPr>
          </a:p>
          <a:p>
            <a:endParaRPr lang="en-NZ" sz="2000" b="1" dirty="0"/>
          </a:p>
          <a:p>
            <a:r>
              <a:rPr lang="en-NZ" sz="2200" b="1" dirty="0">
                <a:solidFill>
                  <a:srgbClr val="008318"/>
                </a:solidFill>
              </a:rPr>
              <a:t>Learning rhythm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Monthly team check-in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Quarterly review of patterns and stories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Ask: what are we noticing, what is shifting, what needs to change? </a:t>
            </a:r>
          </a:p>
          <a:p>
            <a:endParaRPr lang="en-NZ" sz="2200" b="1" dirty="0">
              <a:solidFill>
                <a:srgbClr val="008318"/>
              </a:solidFill>
            </a:endParaRPr>
          </a:p>
          <a:p>
            <a:endParaRPr lang="en-NZ" sz="2200" dirty="0"/>
          </a:p>
          <a:p>
            <a:r>
              <a:rPr lang="en-NZ" sz="2200" dirty="0"/>
              <a:t>Evidence is used for decisions, not just reporting </a:t>
            </a:r>
          </a:p>
          <a:p>
            <a:r>
              <a:rPr lang="en-NZ" sz="2200" dirty="0"/>
              <a:t>Learning changes practice.</a:t>
            </a:r>
          </a:p>
          <a:p>
            <a:endParaRPr lang="en-NZ" sz="2200" dirty="0"/>
          </a:p>
          <a:p>
            <a:endParaRPr lang="en-NZ" sz="2200" dirty="0"/>
          </a:p>
          <a:p>
            <a:br>
              <a:rPr lang="en-NZ" sz="2000" dirty="0"/>
            </a:br>
            <a:br>
              <a:rPr lang="en-NZ" sz="2400" dirty="0"/>
            </a:br>
            <a:endParaRPr lang="en-NZ" sz="2400" dirty="0"/>
          </a:p>
        </p:txBody>
      </p:sp>
      <p:pic>
        <p:nvPicPr>
          <p:cNvPr id="5" name="Content Placeholder 3" descr="A green watering can with a handle&#10;&#10;AI-generated content may be incorrect.">
            <a:extLst>
              <a:ext uri="{FF2B5EF4-FFF2-40B4-BE49-F238E27FC236}">
                <a16:creationId xmlns:a16="http://schemas.microsoft.com/office/drawing/2014/main" id="{70A26BA9-1E69-992D-D1E2-D8402EA3F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520" y="551628"/>
            <a:ext cx="1396237" cy="15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1444</Words>
  <Application>Microsoft Macintosh PowerPoint</Application>
  <PresentationFormat>Widescreen</PresentationFormat>
  <Paragraphs>332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Arial Narrow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He Mara Mahi Tahi - our shared garden architecture and the five elements </vt:lpstr>
      <vt:lpstr>Step 1</vt:lpstr>
      <vt:lpstr>Step 2</vt:lpstr>
      <vt:lpstr>Step 3</vt:lpstr>
      <vt:lpstr>Step 4</vt:lpstr>
      <vt:lpstr>Step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Powerdigm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Tūhono Impact: Simple, Shared Ways to Show the Difference We Make</dc:title>
  <dc:subject>ACE conference workshop</dc:subject>
  <dc:creator>Powerdigm / Tūhono Impact</dc:creator>
  <cp:keywords/>
  <dc:description/>
  <cp:lastModifiedBy>Rosie Gallen</cp:lastModifiedBy>
  <cp:revision>8</cp:revision>
  <dcterms:created xsi:type="dcterms:W3CDTF">2026-05-26T00:07:34Z</dcterms:created>
  <dcterms:modified xsi:type="dcterms:W3CDTF">2026-05-29T03:08:14Z</dcterms:modified>
  <cp:category/>
</cp:coreProperties>
</file>