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1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70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everywhere.co.uk/britain/dorset/slides/trees_leaves.htm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icken/1813744832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de-de/foto/dammerung-dramatisch-farbe-friedvoll-851151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A9677-E8CB-0FD5-0B81-FFA5144D8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4552" y="871758"/>
            <a:ext cx="5825448" cy="3871143"/>
          </a:xfrm>
        </p:spPr>
        <p:txBody>
          <a:bodyPr>
            <a:normAutofit/>
          </a:bodyPr>
          <a:lstStyle/>
          <a:p>
            <a:pPr algn="ctr"/>
            <a:r>
              <a:rPr lang="en-NZ" sz="2000" b="1" dirty="0"/>
              <a:t>Teaching and Learning Circles: Ancestral Intelligence in Practice</a:t>
            </a:r>
            <a:br>
              <a:rPr lang="en-NZ" sz="2000" b="1" dirty="0"/>
            </a:br>
            <a:br>
              <a:rPr lang="en-NZ" sz="2000" b="1" dirty="0"/>
            </a:br>
            <a:br>
              <a:rPr lang="en-NZ" sz="2000" dirty="0"/>
            </a:br>
            <a:r>
              <a:rPr lang="en-NZ" sz="2000" dirty="0"/>
              <a:t>Relational learning, community knowledge, and intergenerational wisdom across the ACE sector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EE6DC-09F3-E388-0EE6-9BAA122C7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9964" y="4785543"/>
            <a:ext cx="5322013" cy="1005657"/>
          </a:xfrm>
        </p:spPr>
        <p:txBody>
          <a:bodyPr>
            <a:normAutofit/>
          </a:bodyPr>
          <a:lstStyle/>
          <a:p>
            <a:r>
              <a:rPr lang="en-NZ" dirty="0"/>
              <a:t>ACE AOTEAROA</a:t>
            </a:r>
          </a:p>
          <a:p>
            <a:r>
              <a:rPr lang="en-NZ" dirty="0"/>
              <a:t>DR CHERIE CHU-FULUIFAGA</a:t>
            </a:r>
          </a:p>
          <a:p>
            <a:endParaRPr lang="en-NZ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504D3D-9EF1-88CA-8EBB-EC846B72E6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8" r="59684" b="1"/>
          <a:stretch>
            <a:fillRect/>
          </a:stretch>
        </p:blipFill>
        <p:spPr>
          <a:xfrm>
            <a:off x="1" y="10"/>
            <a:ext cx="4876799" cy="685798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723900"/>
            <a:ext cx="57062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6134100"/>
            <a:ext cx="56681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2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35153-AB2F-913F-B34E-4406E4212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871758"/>
            <a:ext cx="5227171" cy="38711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NZ" sz="1400"/>
              <a:t>the findings showed that TLCs encouraged educators to think more carefully about culture, identity, and belonging.</a:t>
            </a:r>
            <a:br>
              <a:rPr lang="en-NZ" sz="1400"/>
            </a:br>
            <a:br>
              <a:rPr lang="en-NZ" sz="1400"/>
            </a:br>
            <a:r>
              <a:rPr lang="en-NZ" sz="1400"/>
              <a:t>This included:</a:t>
            </a:r>
            <a:br>
              <a:rPr lang="en-NZ" sz="1400"/>
            </a:br>
            <a:r>
              <a:rPr lang="en-NZ" sz="1400"/>
              <a:t>Mana-enhancing feedback </a:t>
            </a:r>
            <a:br>
              <a:rPr lang="en-NZ" sz="1400"/>
            </a:br>
            <a:r>
              <a:rPr lang="en-NZ" sz="1400"/>
              <a:t>Whanaungatanga </a:t>
            </a:r>
            <a:br>
              <a:rPr lang="en-NZ" sz="1400"/>
            </a:br>
            <a:r>
              <a:rPr lang="en-NZ" sz="1400"/>
              <a:t>Ako </a:t>
            </a:r>
            <a:br>
              <a:rPr lang="en-NZ" sz="1400"/>
            </a:br>
            <a:r>
              <a:rPr lang="en-NZ" sz="1400" err="1"/>
              <a:t>Manaakitanga</a:t>
            </a:r>
            <a:r>
              <a:rPr lang="en-NZ" sz="1400"/>
              <a:t> </a:t>
            </a:r>
            <a:br>
              <a:rPr lang="en-NZ" sz="1400"/>
            </a:br>
            <a:r>
              <a:rPr lang="en-NZ" sz="1400" err="1"/>
              <a:t>Te</a:t>
            </a:r>
            <a:r>
              <a:rPr lang="en-NZ" sz="1400"/>
              <a:t> </a:t>
            </a:r>
            <a:r>
              <a:rPr lang="en-NZ" sz="1400" err="1"/>
              <a:t>vā</a:t>
            </a:r>
            <a:r>
              <a:rPr lang="en-NZ" sz="1400"/>
              <a:t> </a:t>
            </a:r>
            <a:br>
              <a:rPr lang="en-NZ" sz="1400"/>
            </a:br>
            <a:r>
              <a:rPr lang="en-NZ" sz="1400"/>
              <a:t>Inclusive teaching strategies </a:t>
            </a:r>
            <a:br>
              <a:rPr lang="en-NZ" sz="1400"/>
            </a:br>
            <a:br>
              <a:rPr lang="en-NZ" sz="1400"/>
            </a:br>
            <a:r>
              <a:rPr lang="en-NZ" sz="1400" b="1"/>
              <a:t>Key message:</a:t>
            </a:r>
            <a:r>
              <a:rPr lang="en-NZ" sz="1400"/>
              <a:t> Culturally responsive practice grows through relationship, reflection, and action.</a:t>
            </a:r>
            <a:br>
              <a:rPr lang="en-NZ" sz="1400"/>
            </a:br>
            <a:endParaRPr lang="en-NZ" sz="14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D35B3-DB12-0303-C74B-4758D872C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688" y="4785543"/>
            <a:ext cx="4857857" cy="1005657"/>
          </a:xfrm>
        </p:spPr>
        <p:txBody>
          <a:bodyPr>
            <a:normAutofit/>
          </a:bodyPr>
          <a:lstStyle/>
          <a:p>
            <a:r>
              <a:rPr lang="en-NZ" dirty="0"/>
              <a:t>Finding 5 — TLCs Support Culturally Responsive Practice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rangipani flower">
            <a:extLst>
              <a:ext uri="{FF2B5EF4-FFF2-40B4-BE49-F238E27FC236}">
                <a16:creationId xmlns:a16="http://schemas.microsoft.com/office/drawing/2014/main" id="{D25A1CA6-0F1A-3084-DFF3-B9F42A016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9" r="13586" b="-1"/>
          <a:stretch>
            <a:fillRect/>
          </a:stretch>
        </p:blipFill>
        <p:spPr>
          <a:xfrm>
            <a:off x="6515100" y="10"/>
            <a:ext cx="56769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0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EF92653-5D6D-47E6-8744-0DAF76E04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BCC4E-0EB9-9DE6-7133-3C987E87C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2" y="655794"/>
            <a:ext cx="5828114" cy="4936812"/>
          </a:xfrm>
        </p:spPr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NZ" sz="2400"/>
              <a:t>Examples of practice shifts included:</a:t>
            </a:r>
            <a:br>
              <a:rPr lang="en-NZ" sz="2400"/>
            </a:br>
            <a:br>
              <a:rPr lang="en-NZ" sz="2400"/>
            </a:br>
            <a:r>
              <a:rPr lang="en-NZ" sz="2400"/>
              <a:t>Peer observation leading to new teaching strategies </a:t>
            </a:r>
            <a:br>
              <a:rPr lang="en-NZ" sz="2400"/>
            </a:br>
            <a:r>
              <a:rPr lang="en-NZ" sz="2400"/>
              <a:t>Educators using more learner-centred activities </a:t>
            </a:r>
            <a:br>
              <a:rPr lang="en-NZ" sz="2400"/>
            </a:br>
            <a:r>
              <a:rPr lang="en-NZ" sz="2400"/>
              <a:t>Greater attention to learner confidence and wellbeing </a:t>
            </a:r>
            <a:br>
              <a:rPr lang="en-NZ" sz="2400"/>
            </a:br>
            <a:r>
              <a:rPr lang="en-NZ" sz="2400"/>
              <a:t>More collaborative planning </a:t>
            </a:r>
            <a:br>
              <a:rPr lang="en-NZ" sz="2400"/>
            </a:br>
            <a:r>
              <a:rPr lang="en-NZ" sz="2400"/>
              <a:t>Stronger awareness of cultural identity and belonging </a:t>
            </a:r>
            <a:br>
              <a:rPr lang="en-NZ" sz="2400"/>
            </a:br>
            <a:r>
              <a:rPr lang="en-NZ" sz="2400"/>
              <a:t>Feedback given with care, not judgement</a:t>
            </a:r>
            <a:br>
              <a:rPr lang="en-NZ" sz="2400"/>
            </a:br>
            <a:endParaRPr lang="en-NZ" sz="24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F9D013-2849-651A-DFE5-1226AFE79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2185" y="1390650"/>
            <a:ext cx="3019423" cy="4076700"/>
          </a:xfrm>
        </p:spPr>
        <p:txBody>
          <a:bodyPr anchor="ctr">
            <a:normAutofit/>
          </a:bodyPr>
          <a:lstStyle/>
          <a:p>
            <a:r>
              <a:rPr lang="en-NZ" sz="2200"/>
              <a:t>Practical Examples from the TLCs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A98CE3-81A7-4FFE-A047-9AA65998D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315200" y="1733549"/>
            <a:ext cx="0" cy="3390901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892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5FF3A8-65C7-8E94-77DB-DBB823E49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99024"/>
            <a:ext cx="4591050" cy="3914947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NZ" sz="2000" b="1" dirty="0">
                <a:latin typeface="Aptos Light" panose="020F0502020204030204" pitchFamily="34" charset="0"/>
              </a:rPr>
              <a:t>Teaching and Learning Circles offer a powerful model for professional learning across ACE.</a:t>
            </a:r>
            <a:br>
              <a:rPr lang="en-NZ" sz="2000" b="1" dirty="0">
                <a:latin typeface="Aptos Light" panose="020F0502020204030204" pitchFamily="34" charset="0"/>
              </a:rPr>
            </a:br>
            <a:br>
              <a:rPr lang="en-NZ" sz="2000" dirty="0">
                <a:latin typeface="Aptos Light" panose="020F0502020204030204" pitchFamily="34" charset="0"/>
              </a:rPr>
            </a:br>
            <a:r>
              <a:rPr lang="en-NZ" sz="2000" dirty="0">
                <a:latin typeface="Aptos Light" panose="020F0502020204030204" pitchFamily="34" charset="0"/>
              </a:rPr>
              <a:t>They show that sector practice can be strengthened through:</a:t>
            </a:r>
            <a:br>
              <a:rPr lang="en-NZ" sz="2000" dirty="0">
                <a:latin typeface="Aptos Light" panose="020F0502020204030204" pitchFamily="34" charset="0"/>
              </a:rPr>
            </a:br>
            <a:br>
              <a:rPr lang="en-NZ" sz="2000" dirty="0">
                <a:latin typeface="Aptos Light" panose="020F0502020204030204" pitchFamily="34" charset="0"/>
              </a:rPr>
            </a:br>
            <a:r>
              <a:rPr lang="en-NZ" sz="2000" dirty="0">
                <a:latin typeface="Aptos Light" panose="020F0502020204030204" pitchFamily="34" charset="0"/>
              </a:rPr>
              <a:t>Relational professional development </a:t>
            </a:r>
            <a:br>
              <a:rPr lang="en-NZ" sz="2000" dirty="0">
                <a:latin typeface="Aptos Light" panose="020F0502020204030204" pitchFamily="34" charset="0"/>
              </a:rPr>
            </a:br>
            <a:r>
              <a:rPr lang="en-NZ" sz="2000" dirty="0">
                <a:latin typeface="Aptos Light" panose="020F0502020204030204" pitchFamily="34" charset="0"/>
              </a:rPr>
              <a:t>Community-led knowledge sharing </a:t>
            </a:r>
            <a:br>
              <a:rPr lang="en-NZ" sz="2000" dirty="0">
                <a:latin typeface="Aptos Light" panose="020F0502020204030204" pitchFamily="34" charset="0"/>
              </a:rPr>
            </a:br>
            <a:r>
              <a:rPr lang="en-NZ" sz="2000" dirty="0">
                <a:latin typeface="Aptos Light" panose="020F0502020204030204" pitchFamily="34" charset="0"/>
              </a:rPr>
              <a:t>Reflective teaching cultures </a:t>
            </a:r>
            <a:br>
              <a:rPr lang="en-NZ" sz="2000" dirty="0">
                <a:latin typeface="Aptos Light" panose="020F0502020204030204" pitchFamily="34" charset="0"/>
              </a:rPr>
            </a:br>
            <a:r>
              <a:rPr lang="en-NZ" sz="2000" dirty="0">
                <a:latin typeface="Aptos Light" panose="020F0502020204030204" pitchFamily="34" charset="0"/>
              </a:rPr>
              <a:t>Peer learning </a:t>
            </a:r>
            <a:br>
              <a:rPr lang="en-NZ" sz="2000" dirty="0">
                <a:latin typeface="Aptos Light" panose="020F0502020204030204" pitchFamily="34" charset="0"/>
              </a:rPr>
            </a:br>
            <a:r>
              <a:rPr lang="en-NZ" sz="2000" dirty="0">
                <a:latin typeface="Aptos Light" panose="020F0502020204030204" pitchFamily="34" charset="0"/>
              </a:rPr>
              <a:t>Culturally grounded approaches </a:t>
            </a:r>
            <a:br>
              <a:rPr lang="en-NZ" sz="2000" dirty="0">
                <a:latin typeface="Aptos Light" panose="020F0502020204030204" pitchFamily="34" charset="0"/>
              </a:rPr>
            </a:br>
            <a:r>
              <a:rPr lang="en-NZ" sz="2000" dirty="0">
                <a:latin typeface="Aptos Light" panose="020F0502020204030204" pitchFamily="34" charset="0"/>
              </a:rPr>
              <a:t>Sustainable educator support</a:t>
            </a:r>
            <a:br>
              <a:rPr lang="en-NZ" sz="2000" dirty="0"/>
            </a:br>
            <a:endParaRPr lang="en-NZ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B41FF0-8AD5-27BD-8028-B69A98FBB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624" y="4914199"/>
            <a:ext cx="2703583" cy="965440"/>
          </a:xfrm>
        </p:spPr>
        <p:txBody>
          <a:bodyPr>
            <a:normAutofit/>
          </a:bodyPr>
          <a:lstStyle/>
          <a:p>
            <a:endParaRPr lang="en-NZ" sz="1800" dirty="0"/>
          </a:p>
          <a:p>
            <a:endParaRPr lang="en-NZ" sz="1800" dirty="0"/>
          </a:p>
          <a:p>
            <a:endParaRPr lang="en-NZ" sz="18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White swirling abstract design">
            <a:extLst>
              <a:ext uri="{FF2B5EF4-FFF2-40B4-BE49-F238E27FC236}">
                <a16:creationId xmlns:a16="http://schemas.microsoft.com/office/drawing/2014/main" id="{1C4D4658-C197-22E8-8892-9C551A721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723901"/>
            <a:ext cx="405447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58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39BE5-0286-7987-88E6-F8932F361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6020562" cy="3598606"/>
          </a:xfrm>
        </p:spPr>
        <p:txBody>
          <a:bodyPr>
            <a:normAutofit fontScale="90000"/>
          </a:bodyPr>
          <a:lstStyle/>
          <a:p>
            <a:r>
              <a:rPr lang="en-NZ" sz="2000" b="1" dirty="0"/>
              <a:t>to strengthen TLCs across the sector, we need to:</a:t>
            </a:r>
            <a:br>
              <a:rPr lang="en-NZ" sz="2000" b="1" dirty="0"/>
            </a:br>
            <a:br>
              <a:rPr lang="en-NZ" sz="2000" b="1" dirty="0"/>
            </a:br>
            <a:r>
              <a:rPr lang="en-NZ" sz="2000" dirty="0"/>
              <a:t>Invest in relational professional learning </a:t>
            </a:r>
            <a:br>
              <a:rPr lang="en-NZ" sz="2000" dirty="0"/>
            </a:br>
            <a:br>
              <a:rPr lang="en-NZ" sz="2000" dirty="0"/>
            </a:br>
            <a:r>
              <a:rPr lang="en-NZ" sz="2000" dirty="0"/>
              <a:t>Create time for reflection and peer observation </a:t>
            </a:r>
            <a:br>
              <a:rPr lang="en-NZ" sz="2000" dirty="0"/>
            </a:br>
            <a:br>
              <a:rPr lang="en-NZ" sz="2000" dirty="0"/>
            </a:br>
            <a:r>
              <a:rPr lang="en-NZ" sz="2000" dirty="0"/>
              <a:t>Value community knowledge </a:t>
            </a:r>
            <a:br>
              <a:rPr lang="en-NZ" sz="2000" dirty="0"/>
            </a:br>
            <a:br>
              <a:rPr lang="en-NZ" sz="2000" dirty="0"/>
            </a:br>
            <a:r>
              <a:rPr lang="en-NZ" sz="2000" dirty="0"/>
              <a:t>Support culturally grounded facilitation </a:t>
            </a:r>
            <a:br>
              <a:rPr lang="en-NZ" sz="2000" dirty="0"/>
            </a:br>
            <a:br>
              <a:rPr lang="en-NZ" sz="2000" dirty="0"/>
            </a:br>
            <a:r>
              <a:rPr lang="en-NZ" sz="2000" dirty="0"/>
              <a:t>Share practical exemplars </a:t>
            </a:r>
            <a:br>
              <a:rPr lang="en-NZ" sz="2000" dirty="0"/>
            </a:br>
            <a:br>
              <a:rPr lang="en-NZ" sz="2000" dirty="0"/>
            </a:br>
            <a:r>
              <a:rPr lang="en-NZ" sz="2000" dirty="0"/>
              <a:t>Build sustainable communities of practice</a:t>
            </a:r>
            <a:br>
              <a:rPr lang="en-NZ" sz="2000" dirty="0"/>
            </a:br>
            <a:endParaRPr lang="en-NZ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AE9C14-EF9C-7921-24EB-CAF82347E9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 dirty="0"/>
              <a:t>Moving Forward</a:t>
            </a:r>
          </a:p>
        </p:txBody>
      </p:sp>
      <p:pic>
        <p:nvPicPr>
          <p:cNvPr id="5" name="Picture 4" descr="Floating orbs in the light">
            <a:extLst>
              <a:ext uri="{FF2B5EF4-FFF2-40B4-BE49-F238E27FC236}">
                <a16:creationId xmlns:a16="http://schemas.microsoft.com/office/drawing/2014/main" id="{4BD78CFB-B30F-6254-1929-E4E5DE487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0"/>
            <a:ext cx="4686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60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A0126-1626-DD18-6053-8EE286635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871758"/>
            <a:ext cx="5227171" cy="38711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NZ" sz="1800"/>
              <a:t>teaching and Learning Circles remind us that powerful learning does not only come from new systems or technologies.</a:t>
            </a:r>
            <a:br>
              <a:rPr lang="en-NZ" sz="1800"/>
            </a:br>
            <a:br>
              <a:rPr lang="en-NZ" sz="1800"/>
            </a:br>
            <a:r>
              <a:rPr lang="en-NZ" sz="1800"/>
              <a:t>It also comes from what communities have always known:</a:t>
            </a:r>
            <a:br>
              <a:rPr lang="en-NZ" sz="1800"/>
            </a:br>
            <a:r>
              <a:rPr lang="en-NZ" sz="1800"/>
              <a:t>That learning is relational.</a:t>
            </a:r>
            <a:br>
              <a:rPr lang="en-NZ" sz="1800"/>
            </a:br>
            <a:r>
              <a:rPr lang="en-NZ" sz="1800"/>
              <a:t>That wisdom is shared.</a:t>
            </a:r>
            <a:br>
              <a:rPr lang="en-NZ" sz="1800"/>
            </a:br>
            <a:r>
              <a:rPr lang="en-NZ" sz="1800"/>
              <a:t>That practice grows through care, reflection, and connection.</a:t>
            </a:r>
            <a:br>
              <a:rPr lang="en-NZ" sz="1800"/>
            </a:br>
            <a:r>
              <a:rPr lang="en-NZ" sz="1800"/>
              <a:t>And that ancestral intelligence continues to shape the future of education.</a:t>
            </a:r>
            <a:br>
              <a:rPr lang="en-NZ" sz="1800"/>
            </a:br>
            <a:endParaRPr lang="en-NZ" sz="1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03B3C-6E64-C634-F130-08BF4B259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688" y="4785543"/>
            <a:ext cx="4857857" cy="1005657"/>
          </a:xfrm>
        </p:spPr>
        <p:txBody>
          <a:bodyPr>
            <a:normAutofit/>
          </a:bodyPr>
          <a:lstStyle/>
          <a:p>
            <a:r>
              <a:rPr lang="en-NZ"/>
              <a:t>Final thoughts…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lack and white spiralling staircase">
            <a:extLst>
              <a:ext uri="{FF2B5EF4-FFF2-40B4-BE49-F238E27FC236}">
                <a16:creationId xmlns:a16="http://schemas.microsoft.com/office/drawing/2014/main" id="{DC16F60D-47FB-2744-A6F6-D35EC41FD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0" r="16055" b="-1"/>
          <a:stretch>
            <a:fillRect/>
          </a:stretch>
        </p:blipFill>
        <p:spPr>
          <a:xfrm>
            <a:off x="6515100" y="10"/>
            <a:ext cx="56769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67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52F3F05-F721-4B05-4898-2BF073ABC3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 dirty="0"/>
              <a:t>Purpose of today’s session…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5A2E38E-8AD0-F896-1421-5C67D9E1EB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704088" y="1888904"/>
            <a:ext cx="966495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share key findings from the Teaching and Learning Circles research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show how ancestral intelligence is already shaping educator practice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highlight the value of relational, reflective, and community-grounded learning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consider how TLCs can strengthen practice across the sector </a:t>
            </a:r>
          </a:p>
        </p:txBody>
      </p:sp>
    </p:spTree>
    <p:extLst>
      <p:ext uri="{BB962C8B-B14F-4D97-AF65-F5344CB8AC3E}">
        <p14:creationId xmlns:p14="http://schemas.microsoft.com/office/powerpoint/2010/main" val="2332635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54BAD-C7A5-CC69-8CC8-449994AD0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871758"/>
            <a:ext cx="5867401" cy="387114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NZ" sz="1800"/>
              <a:t>teaching and Learning Circles are professional learning spaces where educators come together to reflect, observe, share, and strengthen their practice.</a:t>
            </a:r>
            <a:br>
              <a:rPr lang="en-NZ" sz="1800"/>
            </a:br>
            <a:br>
              <a:rPr lang="en-NZ" sz="1800"/>
            </a:br>
            <a:r>
              <a:rPr lang="en-NZ" sz="1800"/>
              <a:t>They are grounded in:</a:t>
            </a:r>
            <a:br>
              <a:rPr lang="en-NZ" sz="1800"/>
            </a:br>
            <a:br>
              <a:rPr lang="en-NZ" sz="1800"/>
            </a:br>
            <a:r>
              <a:rPr lang="en-NZ" sz="1800"/>
              <a:t>Peer observation </a:t>
            </a:r>
            <a:br>
              <a:rPr lang="en-NZ" sz="1800"/>
            </a:br>
            <a:r>
              <a:rPr lang="en-NZ" sz="1800"/>
              <a:t>Reflective dialogue </a:t>
            </a:r>
            <a:br>
              <a:rPr lang="en-NZ" sz="1800"/>
            </a:br>
            <a:r>
              <a:rPr lang="en-NZ" sz="1800"/>
              <a:t>Collaborative inquiry </a:t>
            </a:r>
            <a:br>
              <a:rPr lang="en-NZ" sz="1800"/>
            </a:br>
            <a:r>
              <a:rPr lang="en-NZ" sz="1800"/>
              <a:t>Trust-based relationships </a:t>
            </a:r>
            <a:br>
              <a:rPr lang="en-NZ" sz="1800"/>
            </a:br>
            <a:r>
              <a:rPr lang="en-NZ" sz="1800"/>
              <a:t>Learner-centred practice </a:t>
            </a:r>
            <a:br>
              <a:rPr lang="en-NZ" sz="1800"/>
            </a:br>
            <a:r>
              <a:rPr lang="en-NZ" sz="1800"/>
              <a:t>Cultural responsiveness</a:t>
            </a:r>
            <a:br>
              <a:rPr lang="en-NZ" sz="1800"/>
            </a:br>
            <a:endParaRPr lang="en-NZ" sz="1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91C3F-A0C3-9F72-3F4C-E970D5493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688" y="4785543"/>
            <a:ext cx="5400675" cy="1005657"/>
          </a:xfrm>
        </p:spPr>
        <p:txBody>
          <a:bodyPr>
            <a:normAutofit/>
          </a:bodyPr>
          <a:lstStyle/>
          <a:p>
            <a:r>
              <a:rPr lang="en-NZ"/>
              <a:t>Teaching and learning circles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White and yellow flowers">
            <a:extLst>
              <a:ext uri="{FF2B5EF4-FFF2-40B4-BE49-F238E27FC236}">
                <a16:creationId xmlns:a16="http://schemas.microsoft.com/office/drawing/2014/main" id="{203C7DD1-C72C-0B0F-8409-02DF163DC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9" r="34403"/>
          <a:stretch>
            <a:fillRect/>
          </a:stretch>
        </p:blipFill>
        <p:spPr>
          <a:xfrm>
            <a:off x="7315200" y="723900"/>
            <a:ext cx="40767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3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4D81AB-632C-7927-2E4C-706764E36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871758"/>
            <a:ext cx="5227171" cy="38711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NZ" sz="1800"/>
              <a:t>Ancestral intelligence reminds us that learning is not only technical or individual.</a:t>
            </a:r>
            <a:br>
              <a:rPr lang="en-NZ" sz="1800"/>
            </a:br>
            <a:br>
              <a:rPr lang="en-NZ" sz="1800"/>
            </a:br>
            <a:r>
              <a:rPr lang="en-NZ" sz="1800"/>
              <a:t>It is shaped through:</a:t>
            </a:r>
            <a:br>
              <a:rPr lang="en-NZ" sz="1800"/>
            </a:br>
            <a:br>
              <a:rPr lang="en-NZ" sz="1800"/>
            </a:br>
            <a:r>
              <a:rPr lang="en-NZ" sz="1800"/>
              <a:t>Relationships </a:t>
            </a:r>
            <a:br>
              <a:rPr lang="en-NZ" sz="1800"/>
            </a:br>
            <a:r>
              <a:rPr lang="en-NZ" sz="1800"/>
              <a:t>Storytelling </a:t>
            </a:r>
            <a:br>
              <a:rPr lang="en-NZ" sz="1800"/>
            </a:br>
            <a:r>
              <a:rPr lang="en-NZ" sz="1800"/>
              <a:t>Community memory </a:t>
            </a:r>
            <a:br>
              <a:rPr lang="en-NZ" sz="1800"/>
            </a:br>
            <a:r>
              <a:rPr lang="en-NZ" sz="1800"/>
              <a:t>Intergenerational wisdom </a:t>
            </a:r>
            <a:br>
              <a:rPr lang="en-NZ" sz="1800"/>
            </a:br>
            <a:r>
              <a:rPr lang="en-NZ" sz="1800"/>
              <a:t>Cultural values </a:t>
            </a:r>
            <a:br>
              <a:rPr lang="en-NZ" sz="1800"/>
            </a:br>
            <a:r>
              <a:rPr lang="en-NZ" sz="1800"/>
              <a:t>Collective responsibility</a:t>
            </a:r>
            <a:br>
              <a:rPr lang="en-NZ" sz="1800"/>
            </a:br>
            <a:endParaRPr lang="en-NZ" sz="1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EA4F48-B407-63F9-838B-C67064DAD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688" y="4785543"/>
            <a:ext cx="4857857" cy="1005657"/>
          </a:xfrm>
        </p:spPr>
        <p:txBody>
          <a:bodyPr>
            <a:normAutofit/>
          </a:bodyPr>
          <a:lstStyle/>
          <a:p>
            <a:r>
              <a:rPr lang="en-NZ"/>
              <a:t>Why ancestral intelligence?</a:t>
            </a:r>
            <a:endParaRPr lang="en-NZ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tree with many leaves&#10;&#10;AI-generated content may be incorrect.">
            <a:extLst>
              <a:ext uri="{FF2B5EF4-FFF2-40B4-BE49-F238E27FC236}">
                <a16:creationId xmlns:a16="http://schemas.microsoft.com/office/drawing/2014/main" id="{C199F3C5-DCA4-03AE-E5CB-6D65BAE9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045" r="23871"/>
          <a:stretch>
            <a:fillRect/>
          </a:stretch>
        </p:blipFill>
        <p:spPr>
          <a:xfrm>
            <a:off x="6515100" y="10"/>
            <a:ext cx="567690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FCBF3C-2A7E-892A-AF96-535771BC5FC5}"/>
              </a:ext>
            </a:extLst>
          </p:cNvPr>
          <p:cNvSpPr txBox="1"/>
          <p:nvPr/>
        </p:nvSpPr>
        <p:spPr>
          <a:xfrm>
            <a:off x="9812824" y="6657945"/>
            <a:ext cx="237917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NZ" sz="700">
                <a:solidFill>
                  <a:srgbClr val="FFFFFF"/>
                </a:solidFill>
                <a:hlinkClick r:id="rId3" tooltip="https://photoeverywhere.co.uk/britain/dorset/slides/trees_leaves.ht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NZ" sz="700">
                <a:solidFill>
                  <a:srgbClr val="FFFFFF"/>
                </a:solidFill>
              </a:rPr>
              <a:t> by Unknown Author is licensed under </a:t>
            </a:r>
            <a:r>
              <a:rPr lang="en-NZ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NZ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72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9F1B78-F06C-825D-FBE7-EE6564E1B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871758"/>
            <a:ext cx="5867401" cy="38711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NZ" sz="1800"/>
              <a:t>Teaching and Learning Circles reflect ancestral intelligence because they value learning as relational, collective, and lived.</a:t>
            </a:r>
            <a:br>
              <a:rPr lang="en-NZ" sz="1800"/>
            </a:br>
            <a:br>
              <a:rPr lang="en-NZ" sz="1800"/>
            </a:br>
            <a:r>
              <a:rPr lang="en-NZ" sz="1800"/>
              <a:t>They create space for educators to ask:</a:t>
            </a:r>
            <a:br>
              <a:rPr lang="en-NZ" sz="1800"/>
            </a:br>
            <a:br>
              <a:rPr lang="en-NZ" sz="1800"/>
            </a:br>
            <a:br>
              <a:rPr lang="en-NZ" sz="1800"/>
            </a:br>
            <a:r>
              <a:rPr lang="en-NZ" sz="1800"/>
              <a:t>Who are our learners? </a:t>
            </a:r>
            <a:br>
              <a:rPr lang="en-NZ" sz="1800"/>
            </a:br>
            <a:r>
              <a:rPr lang="en-NZ" sz="1800"/>
              <a:t>What knowledge do they bring? </a:t>
            </a:r>
            <a:br>
              <a:rPr lang="en-NZ" sz="1800"/>
            </a:br>
            <a:r>
              <a:rPr lang="en-NZ" sz="1800"/>
              <a:t>How do we teach with care and respect? </a:t>
            </a:r>
            <a:br>
              <a:rPr lang="en-NZ" sz="1800"/>
            </a:br>
            <a:r>
              <a:rPr lang="en-NZ" sz="1800"/>
              <a:t>How do relationships shape learning? </a:t>
            </a:r>
            <a:br>
              <a:rPr lang="en-NZ" sz="1800"/>
            </a:br>
            <a:r>
              <a:rPr lang="en-NZ" sz="1800"/>
              <a:t>How do we honour community knowledge?</a:t>
            </a:r>
            <a:br>
              <a:rPr lang="en-NZ" sz="1800"/>
            </a:br>
            <a:endParaRPr lang="en-NZ" sz="1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C6895-26BB-763B-9688-E28B1A6B0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688" y="4785543"/>
            <a:ext cx="5400675" cy="1005657"/>
          </a:xfrm>
        </p:spPr>
        <p:txBody>
          <a:bodyPr>
            <a:normAutofit/>
          </a:bodyPr>
          <a:lstStyle/>
          <a:p>
            <a:r>
              <a:rPr lang="en-NZ" dirty="0"/>
              <a:t>TLCs as Ancestral Intelligence in Action</a:t>
            </a:r>
            <a:endParaRPr lang="en-NZ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alloons flying in the sky&#10;&#10;AI-generated content may be incorrect.">
            <a:extLst>
              <a:ext uri="{FF2B5EF4-FFF2-40B4-BE49-F238E27FC236}">
                <a16:creationId xmlns:a16="http://schemas.microsoft.com/office/drawing/2014/main" id="{300A5781-F776-3DA3-769D-9091D3355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231" r="19255"/>
          <a:stretch>
            <a:fillRect/>
          </a:stretch>
        </p:blipFill>
        <p:spPr>
          <a:xfrm>
            <a:off x="7315200" y="723900"/>
            <a:ext cx="4076700" cy="5410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8C9359-B1D3-19DF-F9CF-BB208016F749}"/>
              </a:ext>
            </a:extLst>
          </p:cNvPr>
          <p:cNvSpPr txBox="1"/>
          <p:nvPr/>
        </p:nvSpPr>
        <p:spPr>
          <a:xfrm>
            <a:off x="9012724" y="5934045"/>
            <a:ext cx="237917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NZ" sz="700">
                <a:solidFill>
                  <a:srgbClr val="FFFFFF"/>
                </a:solidFill>
                <a:hlinkClick r:id="rId3" tooltip="https://www.flickr.com/photos/ficken/1813744832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NZ" sz="700">
                <a:solidFill>
                  <a:srgbClr val="FFFFFF"/>
                </a:solidFill>
              </a:rPr>
              <a:t> by Unknown Author is licensed under </a:t>
            </a:r>
            <a:r>
              <a:rPr lang="en-NZ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NZ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81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6796B-8A0B-FCBC-EB88-CD2E31077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871758"/>
            <a:ext cx="5227171" cy="38711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NZ" sz="1800"/>
              <a:t>The research found that TLCs strengthened relationships between educators.</a:t>
            </a:r>
            <a:br>
              <a:rPr lang="en-NZ" sz="1800"/>
            </a:br>
            <a:r>
              <a:rPr lang="en-NZ" sz="1800"/>
              <a:t>Educators valued:</a:t>
            </a:r>
            <a:br>
              <a:rPr lang="en-NZ" sz="1800"/>
            </a:br>
            <a:br>
              <a:rPr lang="en-NZ" sz="1800"/>
            </a:br>
            <a:r>
              <a:rPr lang="en-NZ" sz="1800"/>
              <a:t>Trust </a:t>
            </a:r>
            <a:br>
              <a:rPr lang="en-NZ" sz="1800"/>
            </a:br>
            <a:r>
              <a:rPr lang="en-NZ" sz="1800"/>
              <a:t>Safe reflection </a:t>
            </a:r>
            <a:br>
              <a:rPr lang="en-NZ" sz="1800"/>
            </a:br>
            <a:r>
              <a:rPr lang="en-NZ" sz="1800"/>
              <a:t>Honest feedback </a:t>
            </a:r>
            <a:br>
              <a:rPr lang="en-NZ" sz="1800"/>
            </a:br>
            <a:r>
              <a:rPr lang="en-NZ" sz="1800"/>
              <a:t>Peer support </a:t>
            </a:r>
            <a:br>
              <a:rPr lang="en-NZ" sz="1800"/>
            </a:br>
            <a:r>
              <a:rPr lang="en-NZ" sz="1800"/>
              <a:t>Shared responsibility </a:t>
            </a:r>
            <a:br>
              <a:rPr lang="en-NZ" sz="1800"/>
            </a:br>
            <a:r>
              <a:rPr lang="en-NZ" sz="1800"/>
              <a:t>Learning with and from one another </a:t>
            </a:r>
            <a:br>
              <a:rPr lang="en-NZ" sz="1800"/>
            </a:br>
            <a:br>
              <a:rPr lang="en-NZ" sz="1800"/>
            </a:br>
            <a:r>
              <a:rPr lang="en-NZ" sz="1800" b="1"/>
              <a:t>Key message:</a:t>
            </a:r>
            <a:r>
              <a:rPr lang="en-NZ" sz="1800"/>
              <a:t> Practice improves when educators feel connected, supported, and respected.</a:t>
            </a:r>
            <a:br>
              <a:rPr lang="en-NZ" sz="1800"/>
            </a:br>
            <a:endParaRPr lang="en-NZ" sz="1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7A1E3-CB63-636F-01E2-179D89223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688" y="4785543"/>
            <a:ext cx="4857857" cy="1005657"/>
          </a:xfrm>
        </p:spPr>
        <p:txBody>
          <a:bodyPr>
            <a:normAutofit/>
          </a:bodyPr>
          <a:lstStyle/>
          <a:p>
            <a:r>
              <a:rPr lang="en-NZ" dirty="0"/>
              <a:t>Finding 1 — Relational Learning Matters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unset with clouds in the sky&#10;&#10;AI-generated content may be incorrect.">
            <a:extLst>
              <a:ext uri="{FF2B5EF4-FFF2-40B4-BE49-F238E27FC236}">
                <a16:creationId xmlns:a16="http://schemas.microsoft.com/office/drawing/2014/main" id="{CE2BD640-DA23-FD86-5A3F-5FDB12E41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046" r="22699" b="-1"/>
          <a:stretch>
            <a:fillRect/>
          </a:stretch>
        </p:blipFill>
        <p:spPr>
          <a:xfrm>
            <a:off x="6515100" y="10"/>
            <a:ext cx="56769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F92653-5D6D-47E6-8744-0DAF76E04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C315E8-1E72-D5A7-186B-0C2C5EE5D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2485103"/>
            <a:ext cx="8884104" cy="326959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NZ" sz="1700"/>
              <a:t>TLCs helped educators slow down and think more deeply about their teaching.</a:t>
            </a:r>
            <a:br>
              <a:rPr lang="en-NZ" sz="1700"/>
            </a:br>
            <a:br>
              <a:rPr lang="en-NZ" sz="1700"/>
            </a:br>
            <a:r>
              <a:rPr lang="en-NZ" sz="1700"/>
              <a:t>Educators reflected on:</a:t>
            </a:r>
            <a:br>
              <a:rPr lang="en-NZ" sz="1700"/>
            </a:br>
            <a:br>
              <a:rPr lang="en-NZ" sz="1700"/>
            </a:br>
            <a:r>
              <a:rPr lang="en-NZ" sz="1700"/>
              <a:t>What was working </a:t>
            </a:r>
            <a:br>
              <a:rPr lang="en-NZ" sz="1700"/>
            </a:br>
            <a:r>
              <a:rPr lang="en-NZ" sz="1700"/>
              <a:t>What learners needed </a:t>
            </a:r>
            <a:br>
              <a:rPr lang="en-NZ" sz="1700"/>
            </a:br>
            <a:r>
              <a:rPr lang="en-NZ" sz="1700"/>
              <a:t>How teaching choices affected participation </a:t>
            </a:r>
            <a:br>
              <a:rPr lang="en-NZ" sz="1700"/>
            </a:br>
            <a:r>
              <a:rPr lang="en-NZ" sz="1700"/>
              <a:t>How to adapt practice </a:t>
            </a:r>
            <a:br>
              <a:rPr lang="en-NZ" sz="1700"/>
            </a:br>
            <a:r>
              <a:rPr lang="en-NZ" sz="1700"/>
              <a:t>How to respond with care </a:t>
            </a:r>
            <a:br>
              <a:rPr lang="en-NZ" sz="1700"/>
            </a:br>
            <a:br>
              <a:rPr lang="en-NZ" sz="1700"/>
            </a:br>
            <a:r>
              <a:rPr lang="en-NZ" sz="1700" b="1"/>
              <a:t>Key message:</a:t>
            </a:r>
            <a:r>
              <a:rPr lang="en-NZ" sz="1700"/>
              <a:t> Reflection is not an add-on; it is central to good teaching.</a:t>
            </a:r>
            <a:br>
              <a:rPr lang="en-NZ" sz="1700"/>
            </a:br>
            <a:endParaRPr lang="en-NZ" sz="17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28E9B-47D4-F298-2EF2-3EE78AFF5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00" y="1184470"/>
            <a:ext cx="8855529" cy="1011050"/>
          </a:xfrm>
        </p:spPr>
        <p:txBody>
          <a:bodyPr anchor="t">
            <a:normAutofit/>
          </a:bodyPr>
          <a:lstStyle/>
          <a:p>
            <a:r>
              <a:rPr lang="en-NZ" dirty="0"/>
              <a:t>Finding 2 — Reflection Deepens Practice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A98CE3-81A7-4FFE-A047-9AA65998D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D91C2B-BDB9-49BE-9C44-E0CFE597A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612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A8A6AC-C162-8023-93F4-9CEBCDD4C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8159" y="1177348"/>
            <a:ext cx="3330906" cy="34410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NZ" sz="1400"/>
              <a:t>TLCs showed that effective teaching draws on the knowledge already present in communities.</a:t>
            </a:r>
            <a:br>
              <a:rPr lang="en-NZ" sz="1400"/>
            </a:br>
            <a:br>
              <a:rPr lang="en-NZ" sz="1400"/>
            </a:br>
            <a:r>
              <a:rPr lang="en-NZ" sz="1400"/>
              <a:t>This includes:</a:t>
            </a:r>
            <a:br>
              <a:rPr lang="en-NZ" sz="1400"/>
            </a:br>
            <a:br>
              <a:rPr lang="en-NZ" sz="1400"/>
            </a:br>
            <a:r>
              <a:rPr lang="en-NZ" sz="1400"/>
              <a:t>Learners’ lived experiences </a:t>
            </a:r>
            <a:br>
              <a:rPr lang="en-NZ" sz="1400"/>
            </a:br>
            <a:r>
              <a:rPr lang="en-NZ" sz="1400"/>
              <a:t>Local knowledge </a:t>
            </a:r>
            <a:br>
              <a:rPr lang="en-NZ" sz="1400"/>
            </a:br>
            <a:r>
              <a:rPr lang="en-NZ" sz="1400"/>
              <a:t>Cultural values </a:t>
            </a:r>
            <a:br>
              <a:rPr lang="en-NZ" sz="1400"/>
            </a:br>
            <a:r>
              <a:rPr lang="en-NZ" sz="1400"/>
              <a:t>Family and community contexts </a:t>
            </a:r>
            <a:br>
              <a:rPr lang="en-NZ" sz="1400"/>
            </a:br>
            <a:r>
              <a:rPr lang="en-NZ" sz="1400"/>
              <a:t>Educators’ practical wisdom </a:t>
            </a:r>
            <a:br>
              <a:rPr lang="en-NZ" sz="1400"/>
            </a:br>
            <a:br>
              <a:rPr lang="en-NZ" sz="1400"/>
            </a:br>
            <a:r>
              <a:rPr lang="en-NZ" sz="1400" b="1"/>
              <a:t>Key message:</a:t>
            </a:r>
            <a:r>
              <a:rPr lang="en-NZ" sz="1400"/>
              <a:t> Community knowledge is not outside education; it is part of education.</a:t>
            </a:r>
            <a:br>
              <a:rPr lang="en-NZ" sz="1400"/>
            </a:br>
            <a:endParaRPr lang="en-NZ" sz="14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FD3A0-CE8B-A045-7430-6B42A5C28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9280" y="4754942"/>
            <a:ext cx="3259785" cy="925710"/>
          </a:xfrm>
        </p:spPr>
        <p:txBody>
          <a:bodyPr>
            <a:normAutofit/>
          </a:bodyPr>
          <a:lstStyle/>
          <a:p>
            <a:r>
              <a:rPr lang="en-NZ" dirty="0"/>
              <a:t>Finding 3 — Community Knowledge Shapes Teaching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lose-up of plant leaves">
            <a:extLst>
              <a:ext uri="{FF2B5EF4-FFF2-40B4-BE49-F238E27FC236}">
                <a16:creationId xmlns:a16="http://schemas.microsoft.com/office/drawing/2014/main" id="{A44C6E87-528A-36B8-4C4F-7C0D00F8B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5" y="1034666"/>
            <a:ext cx="7179970" cy="47926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885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45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4B7B2-59E7-7AE2-DF9F-C97B0B6D8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3343" y="1137215"/>
            <a:ext cx="5804426" cy="3376766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NZ" sz="1700"/>
              <a:t>Ancestral intelligence is visible when educators recognise that knowledge is passed through people, places, stories, and relationships.</a:t>
            </a:r>
            <a:br>
              <a:rPr lang="en-NZ" sz="1700"/>
            </a:br>
            <a:br>
              <a:rPr lang="en-NZ" sz="1700"/>
            </a:br>
            <a:r>
              <a:rPr lang="en-NZ" sz="1700"/>
              <a:t>In TLCs, this appeared through:</a:t>
            </a:r>
            <a:br>
              <a:rPr lang="en-NZ" sz="1700"/>
            </a:br>
            <a:br>
              <a:rPr lang="en-NZ" sz="1700"/>
            </a:br>
            <a:r>
              <a:rPr lang="en-NZ" sz="1700"/>
              <a:t>Mentoring </a:t>
            </a:r>
            <a:br>
              <a:rPr lang="en-NZ" sz="1700"/>
            </a:br>
            <a:r>
              <a:rPr lang="en-NZ" sz="1700"/>
              <a:t>Sharing experience </a:t>
            </a:r>
            <a:br>
              <a:rPr lang="en-NZ" sz="1700"/>
            </a:br>
            <a:r>
              <a:rPr lang="en-NZ" sz="1700"/>
              <a:t>Learning from senior educators </a:t>
            </a:r>
            <a:br>
              <a:rPr lang="en-NZ" sz="1700"/>
            </a:br>
            <a:r>
              <a:rPr lang="en-NZ" sz="1700"/>
              <a:t>Honouring cultural ways of knowing </a:t>
            </a:r>
            <a:br>
              <a:rPr lang="en-NZ" sz="1700"/>
            </a:br>
            <a:r>
              <a:rPr lang="en-NZ" sz="1700"/>
              <a:t>Building confidence in newer educators </a:t>
            </a:r>
            <a:br>
              <a:rPr lang="en-NZ" sz="1700"/>
            </a:br>
            <a:br>
              <a:rPr lang="en-NZ" sz="1700"/>
            </a:br>
            <a:r>
              <a:rPr lang="en-NZ" sz="1700" b="1"/>
              <a:t>Key message:</a:t>
            </a:r>
            <a:r>
              <a:rPr lang="en-NZ" sz="1700"/>
              <a:t> Wisdom grows when it is shared across generations and experiences.</a:t>
            </a:r>
            <a:br>
              <a:rPr lang="en-NZ" sz="1700"/>
            </a:br>
            <a:endParaRPr lang="en-NZ" sz="17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B9C09-D568-0E29-EC07-91821520B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3343" y="4698347"/>
            <a:ext cx="5412440" cy="1002678"/>
          </a:xfrm>
        </p:spPr>
        <p:txBody>
          <a:bodyPr anchor="b">
            <a:normAutofit/>
          </a:bodyPr>
          <a:lstStyle/>
          <a:p>
            <a:r>
              <a:rPr lang="en-NZ" sz="2200"/>
              <a:t>Finding 4 — Intergenerational Wisdom Supports Learning</a:t>
            </a:r>
          </a:p>
        </p:txBody>
      </p:sp>
      <p:pic>
        <p:nvPicPr>
          <p:cNvPr id="7" name="Graphic 6" descr="Person with Idea">
            <a:extLst>
              <a:ext uri="{FF2B5EF4-FFF2-40B4-BE49-F238E27FC236}">
                <a16:creationId xmlns:a16="http://schemas.microsoft.com/office/drawing/2014/main" id="{78E3C9BF-29FA-ED3E-C053-B0ADD8DE50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5383" y="1171349"/>
            <a:ext cx="4515301" cy="451530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343" y="723900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E634B8-311A-4810-A5DB-7043D0280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343" y="6134100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768120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842</Words>
  <Application>Microsoft Office PowerPoint</Application>
  <PresentationFormat>Widescreen</PresentationFormat>
  <Paragraphs>35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 Light</vt:lpstr>
      <vt:lpstr>Arial</vt:lpstr>
      <vt:lpstr>Calisto MT</vt:lpstr>
      <vt:lpstr>Univers Condensed</vt:lpstr>
      <vt:lpstr>ChronicleVTI</vt:lpstr>
      <vt:lpstr>Teaching and Learning Circles: Ancestral Intelligence in Practice   Relational learning, community knowledge, and intergenerational wisdom across the ACE sector</vt:lpstr>
      <vt:lpstr> To share key findings from the Teaching and Learning Circles research  To show how ancestral intelligence is already shaping educator practice  To highlight the value of relational, reflective, and community-grounded learning  To consider how TLCs can strengthen practice across the sector </vt:lpstr>
      <vt:lpstr>teaching and Learning Circles are professional learning spaces where educators come together to reflect, observe, share, and strengthen their practice.  They are grounded in:  Peer observation  Reflective dialogue  Collaborative inquiry  Trust-based relationships  Learner-centred practice  Cultural responsiveness </vt:lpstr>
      <vt:lpstr>Ancestral intelligence reminds us that learning is not only technical or individual.  It is shaped through:  Relationships  Storytelling  Community memory  Intergenerational wisdom  Cultural values  Collective responsibility </vt:lpstr>
      <vt:lpstr>Teaching and Learning Circles reflect ancestral intelligence because they value learning as relational, collective, and lived.  They create space for educators to ask:   Who are our learners?  What knowledge do they bring?  How do we teach with care and respect?  How do relationships shape learning?  How do we honour community knowledge? </vt:lpstr>
      <vt:lpstr>The research found that TLCs strengthened relationships between educators. Educators valued:  Trust  Safe reflection  Honest feedback  Peer support  Shared responsibility  Learning with and from one another   Key message: Practice improves when educators feel connected, supported, and respected. </vt:lpstr>
      <vt:lpstr>TLCs helped educators slow down and think more deeply about their teaching.  Educators reflected on:  What was working  What learners needed  How teaching choices affected participation  How to adapt practice  How to respond with care   Key message: Reflection is not an add-on; it is central to good teaching. </vt:lpstr>
      <vt:lpstr>TLCs showed that effective teaching draws on the knowledge already present in communities.  This includes:  Learners’ lived experiences  Local knowledge  Cultural values  Family and community contexts  Educators’ practical wisdom   Key message: Community knowledge is not outside education; it is part of education. </vt:lpstr>
      <vt:lpstr>Ancestral intelligence is visible when educators recognise that knowledge is passed through people, places, stories, and relationships.  In TLCs, this appeared through:  Mentoring  Sharing experience  Learning from senior educators  Honouring cultural ways of knowing  Building confidence in newer educators   Key message: Wisdom grows when it is shared across generations and experiences. </vt:lpstr>
      <vt:lpstr>the findings showed that TLCs encouraged educators to think more carefully about culture, identity, and belonging.  This included: Mana-enhancing feedback  Whanaungatanga  Ako  Manaakitanga  Te vā  Inclusive teaching strategies   Key message: Culturally responsive practice grows through relationship, reflection, and action. </vt:lpstr>
      <vt:lpstr>Examples of practice shifts included:  Peer observation leading to new teaching strategies  Educators using more learner-centred activities  Greater attention to learner confidence and wellbeing  More collaborative planning  Stronger awareness of cultural identity and belonging  Feedback given with care, not judgement </vt:lpstr>
      <vt:lpstr>Teaching and Learning Circles offer a powerful model for professional learning across ACE.  They show that sector practice can be strengthened through:  Relational professional development  Community-led knowledge sharing  Reflective teaching cultures  Peer learning  Culturally grounded approaches  Sustainable educator support </vt:lpstr>
      <vt:lpstr>to strengthen TLCs across the sector, we need to:  Invest in relational professional learning   Create time for reflection and peer observation   Value community knowledge   Support culturally grounded facilitation   Share practical exemplars   Build sustainable communities of practice </vt:lpstr>
      <vt:lpstr>teaching and Learning Circles remind us that powerful learning does not only come from new systems or technologies.  It also comes from what communities have always known: That learning is relational. That wisdom is shared. That practice grows through care, reflection, and connection. And that ancestral intelligence continues to shape the future of education. </vt:lpstr>
    </vt:vector>
  </TitlesOfParts>
  <Company>Victoria University of Wellington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Cherie Chu-Fuluifaga</dc:creator>
  <cp:lastModifiedBy>Cherie Chu-Fuluifaga</cp:lastModifiedBy>
  <cp:revision>1</cp:revision>
  <dcterms:created xsi:type="dcterms:W3CDTF">2026-05-24T23:21:06Z</dcterms:created>
  <dcterms:modified xsi:type="dcterms:W3CDTF">2026-05-25T05:07:17Z</dcterms:modified>
</cp:coreProperties>
</file>